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2" r:id="rId2"/>
  </p:sldMasterIdLst>
  <p:notesMasterIdLst>
    <p:notesMasterId r:id="rId23"/>
  </p:notesMasterIdLst>
  <p:sldIdLst>
    <p:sldId id="256" r:id="rId3"/>
    <p:sldId id="291" r:id="rId4"/>
    <p:sldId id="257" r:id="rId5"/>
    <p:sldId id="275" r:id="rId6"/>
    <p:sldId id="260" r:id="rId7"/>
    <p:sldId id="277" r:id="rId8"/>
    <p:sldId id="292" r:id="rId9"/>
    <p:sldId id="293" r:id="rId10"/>
    <p:sldId id="303" r:id="rId11"/>
    <p:sldId id="296" r:id="rId12"/>
    <p:sldId id="299" r:id="rId13"/>
    <p:sldId id="305" r:id="rId14"/>
    <p:sldId id="307" r:id="rId15"/>
    <p:sldId id="300" r:id="rId16"/>
    <p:sldId id="279" r:id="rId17"/>
    <p:sldId id="315" r:id="rId18"/>
    <p:sldId id="295" r:id="rId19"/>
    <p:sldId id="281" r:id="rId20"/>
    <p:sldId id="297" r:id="rId21"/>
    <p:sldId id="258" r:id="rId2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  <p:embeddedFont>
      <p:font typeface="Playfair Display" panose="00000500000000000000" pitchFamily="2" charset="0"/>
      <p:regular r:id="rId32"/>
      <p:bold r:id="rId33"/>
      <p:italic r:id="rId34"/>
      <p:boldItalic r:id="rId35"/>
    </p:embeddedFont>
    <p:embeddedFont>
      <p:font typeface="Playfair Display Medium" panose="020B0604020202020204" charset="0"/>
      <p:regular r:id="rId36"/>
      <p:bold r:id="rId37"/>
      <p:italic r:id="rId38"/>
      <p:boldItalic r:id="rId39"/>
    </p:embeddedFont>
    <p:embeddedFont>
      <p:font typeface="Quicksand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A00"/>
    <a:srgbClr val="F9F7F2"/>
    <a:srgbClr val="F4F7DA"/>
    <a:srgbClr val="B4BD6E"/>
    <a:srgbClr val="B45400"/>
    <a:srgbClr val="63753C"/>
    <a:srgbClr val="8C4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410DB6-2288-4967-8125-687C17C78476}">
  <a:tblStyle styleId="{EF410DB6-2288-4967-8125-687C17C78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>
          <a:extLst>
            <a:ext uri="{FF2B5EF4-FFF2-40B4-BE49-F238E27FC236}">
              <a16:creationId xmlns:a16="http://schemas.microsoft.com/office/drawing/2014/main" id="{AAD07818-8057-04DB-04B3-8763969DE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efdf2b1ea_0_176:notes">
            <a:extLst>
              <a:ext uri="{FF2B5EF4-FFF2-40B4-BE49-F238E27FC236}">
                <a16:creationId xmlns:a16="http://schemas.microsoft.com/office/drawing/2014/main" id="{521E3598-8870-4715-62F7-EDD7C55CB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efdf2b1ea_0_176:notes">
            <a:extLst>
              <a:ext uri="{FF2B5EF4-FFF2-40B4-BE49-F238E27FC236}">
                <a16:creationId xmlns:a16="http://schemas.microsoft.com/office/drawing/2014/main" id="{8B8E2B55-17D2-AEB0-AC7E-85FEA4D37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77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>
          <a:extLst>
            <a:ext uri="{FF2B5EF4-FFF2-40B4-BE49-F238E27FC236}">
              <a16:creationId xmlns:a16="http://schemas.microsoft.com/office/drawing/2014/main" id="{3A40A093-C757-CEB9-4DE2-23B336946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efdf2b1ea_0_176:notes">
            <a:extLst>
              <a:ext uri="{FF2B5EF4-FFF2-40B4-BE49-F238E27FC236}">
                <a16:creationId xmlns:a16="http://schemas.microsoft.com/office/drawing/2014/main" id="{BDBF0CE0-249A-233C-4639-9D8FFE6B6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efdf2b1ea_0_176:notes">
            <a:extLst>
              <a:ext uri="{FF2B5EF4-FFF2-40B4-BE49-F238E27FC236}">
                <a16:creationId xmlns:a16="http://schemas.microsoft.com/office/drawing/2014/main" id="{F6AE7EF4-C0CB-1F53-C40D-E885C39F5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364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>
          <a:extLst>
            <a:ext uri="{FF2B5EF4-FFF2-40B4-BE49-F238E27FC236}">
              <a16:creationId xmlns:a16="http://schemas.microsoft.com/office/drawing/2014/main" id="{513F8176-ED16-98FF-11F5-2EA3989A3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efdf2b1ea_0_176:notes">
            <a:extLst>
              <a:ext uri="{FF2B5EF4-FFF2-40B4-BE49-F238E27FC236}">
                <a16:creationId xmlns:a16="http://schemas.microsoft.com/office/drawing/2014/main" id="{09A138C7-1A3E-A502-DD52-3E3AC24921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efdf2b1ea_0_176:notes">
            <a:extLst>
              <a:ext uri="{FF2B5EF4-FFF2-40B4-BE49-F238E27FC236}">
                <a16:creationId xmlns:a16="http://schemas.microsoft.com/office/drawing/2014/main" id="{53F94076-9565-D816-7A93-64AD7EB246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081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>
          <a:extLst>
            <a:ext uri="{FF2B5EF4-FFF2-40B4-BE49-F238E27FC236}">
              <a16:creationId xmlns:a16="http://schemas.microsoft.com/office/drawing/2014/main" id="{764ED3E0-717E-20D6-A739-3E0CCBE38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efdf2b1ea_0_176:notes">
            <a:extLst>
              <a:ext uri="{FF2B5EF4-FFF2-40B4-BE49-F238E27FC236}">
                <a16:creationId xmlns:a16="http://schemas.microsoft.com/office/drawing/2014/main" id="{131D92C3-DC7A-B804-111B-B7A4DF695D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efdf2b1ea_0_176:notes">
            <a:extLst>
              <a:ext uri="{FF2B5EF4-FFF2-40B4-BE49-F238E27FC236}">
                <a16:creationId xmlns:a16="http://schemas.microsoft.com/office/drawing/2014/main" id="{23298E34-F67E-85FB-0AB1-93A32CC1CB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67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>
          <a:extLst>
            <a:ext uri="{FF2B5EF4-FFF2-40B4-BE49-F238E27FC236}">
              <a16:creationId xmlns:a16="http://schemas.microsoft.com/office/drawing/2014/main" id="{FFE0EDA0-B4BF-7B5B-7E5A-6ECE89BE7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efdf2b1ea_0_176:notes">
            <a:extLst>
              <a:ext uri="{FF2B5EF4-FFF2-40B4-BE49-F238E27FC236}">
                <a16:creationId xmlns:a16="http://schemas.microsoft.com/office/drawing/2014/main" id="{2AEC3377-4A4F-BA56-B287-D445D2DF2E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efdf2b1ea_0_176:notes">
            <a:extLst>
              <a:ext uri="{FF2B5EF4-FFF2-40B4-BE49-F238E27FC236}">
                <a16:creationId xmlns:a16="http://schemas.microsoft.com/office/drawing/2014/main" id="{48CBE837-71B9-3DDF-8B3F-D5E34CF06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663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16df5c0f9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16df5c0f9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5402930dac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5402930dac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2FC9EF4E-4916-31B7-EFD1-B305613F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9a73b0a56_0_372:notes">
            <a:extLst>
              <a:ext uri="{FF2B5EF4-FFF2-40B4-BE49-F238E27FC236}">
                <a16:creationId xmlns:a16="http://schemas.microsoft.com/office/drawing/2014/main" id="{ECCE3A81-1342-96E8-15CE-F9B757663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9a73b0a56_0_372:notes">
            <a:extLst>
              <a:ext uri="{FF2B5EF4-FFF2-40B4-BE49-F238E27FC236}">
                <a16:creationId xmlns:a16="http://schemas.microsoft.com/office/drawing/2014/main" id="{35A01581-5FA8-EE24-4FDB-842D6B0C6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622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3f2a439303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3f2a439303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>
          <a:extLst>
            <a:ext uri="{FF2B5EF4-FFF2-40B4-BE49-F238E27FC236}">
              <a16:creationId xmlns:a16="http://schemas.microsoft.com/office/drawing/2014/main" id="{534B600F-DB4B-9CB5-896D-6DD8B0B0F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3f2a439303_1_220:notes">
            <a:extLst>
              <a:ext uri="{FF2B5EF4-FFF2-40B4-BE49-F238E27FC236}">
                <a16:creationId xmlns:a16="http://schemas.microsoft.com/office/drawing/2014/main" id="{7A910C9F-2F84-6CF9-0AA0-92709EF19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3f2a439303_1_220:notes">
            <a:extLst>
              <a:ext uri="{FF2B5EF4-FFF2-40B4-BE49-F238E27FC236}">
                <a16:creationId xmlns:a16="http://schemas.microsoft.com/office/drawing/2014/main" id="{19D82838-A301-A12F-C079-FDD8C74B5D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5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AB97AE3E-FFE7-07FA-F8F0-A8F7B4D38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9829e89c1_0_0:notes">
            <a:extLst>
              <a:ext uri="{FF2B5EF4-FFF2-40B4-BE49-F238E27FC236}">
                <a16:creationId xmlns:a16="http://schemas.microsoft.com/office/drawing/2014/main" id="{D72A5978-7D87-D799-B2A7-B82BB132D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9829e89c1_0_0:notes">
            <a:extLst>
              <a:ext uri="{FF2B5EF4-FFF2-40B4-BE49-F238E27FC236}">
                <a16:creationId xmlns:a16="http://schemas.microsoft.com/office/drawing/2014/main" id="{6429E6F7-DB01-9D75-21E6-EF1461A982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22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9829e89c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9829e89c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9829e89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9829e89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efdf2b1e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efdf2b1e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98d55d1a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98d55d1a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efdf2b1e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3efdf2b1e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>
          <a:extLst>
            <a:ext uri="{FF2B5EF4-FFF2-40B4-BE49-F238E27FC236}">
              <a16:creationId xmlns:a16="http://schemas.microsoft.com/office/drawing/2014/main" id="{0B90D61E-2E60-2B03-308C-0BBCD7E8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efdf2b1ea_0_176:notes">
            <a:extLst>
              <a:ext uri="{FF2B5EF4-FFF2-40B4-BE49-F238E27FC236}">
                <a16:creationId xmlns:a16="http://schemas.microsoft.com/office/drawing/2014/main" id="{EFE35471-26CF-73EB-B61E-6AA5A52EF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efdf2b1ea_0_176:notes">
            <a:extLst>
              <a:ext uri="{FF2B5EF4-FFF2-40B4-BE49-F238E27FC236}">
                <a16:creationId xmlns:a16="http://schemas.microsoft.com/office/drawing/2014/main" id="{4FDB49A6-54CA-7ECC-420C-E82E94F50E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42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>
          <a:extLst>
            <a:ext uri="{FF2B5EF4-FFF2-40B4-BE49-F238E27FC236}">
              <a16:creationId xmlns:a16="http://schemas.microsoft.com/office/drawing/2014/main" id="{8B8F4F6F-AA0B-FC01-D14B-52F4D012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efdf2b1ea_0_176:notes">
            <a:extLst>
              <a:ext uri="{FF2B5EF4-FFF2-40B4-BE49-F238E27FC236}">
                <a16:creationId xmlns:a16="http://schemas.microsoft.com/office/drawing/2014/main" id="{3E7AD6C5-3063-D8B2-BDC4-2035A3D68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efdf2b1ea_0_176:notes">
            <a:extLst>
              <a:ext uri="{FF2B5EF4-FFF2-40B4-BE49-F238E27FC236}">
                <a16:creationId xmlns:a16="http://schemas.microsoft.com/office/drawing/2014/main" id="{37050AEB-CC30-2437-B192-40D1B25020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052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>
          <a:extLst>
            <a:ext uri="{FF2B5EF4-FFF2-40B4-BE49-F238E27FC236}">
              <a16:creationId xmlns:a16="http://schemas.microsoft.com/office/drawing/2014/main" id="{77FBB01D-4236-BF76-204B-960CB1427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efdf2b1ea_0_176:notes">
            <a:extLst>
              <a:ext uri="{FF2B5EF4-FFF2-40B4-BE49-F238E27FC236}">
                <a16:creationId xmlns:a16="http://schemas.microsoft.com/office/drawing/2014/main" id="{5266943D-5A02-06ED-15A1-5707541C66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efdf2b1ea_0_176:notes">
            <a:extLst>
              <a:ext uri="{FF2B5EF4-FFF2-40B4-BE49-F238E27FC236}">
                <a16:creationId xmlns:a16="http://schemas.microsoft.com/office/drawing/2014/main" id="{2476C2B2-61F9-14F8-9092-4CDDEFD1E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28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71500" y="1301975"/>
            <a:ext cx="6801000" cy="19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sz="3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0650" y="3355075"/>
            <a:ext cx="63627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775305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-15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7465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ctr"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1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title" idx="2"/>
          </p:nvPr>
        </p:nvSpPr>
        <p:spPr>
          <a:xfrm>
            <a:off x="800175" y="11701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39"/>
          <p:cNvSpPr txBox="1">
            <a:spLocks noGrp="1"/>
          </p:cNvSpPr>
          <p:nvPr>
            <p:ph type="title" idx="3"/>
          </p:nvPr>
        </p:nvSpPr>
        <p:spPr>
          <a:xfrm>
            <a:off x="800175" y="15551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title" idx="4"/>
          </p:nvPr>
        </p:nvSpPr>
        <p:spPr>
          <a:xfrm>
            <a:off x="800186" y="22825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title" idx="5"/>
          </p:nvPr>
        </p:nvSpPr>
        <p:spPr>
          <a:xfrm>
            <a:off x="800186" y="266745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title" idx="6"/>
          </p:nvPr>
        </p:nvSpPr>
        <p:spPr>
          <a:xfrm>
            <a:off x="5920722" y="11701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title" idx="7"/>
          </p:nvPr>
        </p:nvSpPr>
        <p:spPr>
          <a:xfrm>
            <a:off x="5920722" y="15551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title" idx="8"/>
          </p:nvPr>
        </p:nvSpPr>
        <p:spPr>
          <a:xfrm>
            <a:off x="800175" y="33948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 idx="9"/>
          </p:nvPr>
        </p:nvSpPr>
        <p:spPr>
          <a:xfrm>
            <a:off x="800175" y="37798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 idx="13"/>
          </p:nvPr>
        </p:nvSpPr>
        <p:spPr>
          <a:xfrm>
            <a:off x="5920736" y="22825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title" idx="14"/>
          </p:nvPr>
        </p:nvSpPr>
        <p:spPr>
          <a:xfrm>
            <a:off x="5920736" y="266745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title" idx="15"/>
          </p:nvPr>
        </p:nvSpPr>
        <p:spPr>
          <a:xfrm>
            <a:off x="5920722" y="33948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 idx="16"/>
          </p:nvPr>
        </p:nvSpPr>
        <p:spPr>
          <a:xfrm>
            <a:off x="5920722" y="37798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984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sz="43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193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380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3900" y="953775"/>
            <a:ext cx="7696200" cy="3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  <a:defRPr sz="11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2855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3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623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816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5199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92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003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0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710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7465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ctr"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178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514850" y="23812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731900" y="29482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5804550" y="15340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0" y="4575300"/>
            <a:ext cx="5181600" cy="568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881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802400" y="16113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4802400" y="21783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 hasCustomPrompt="1"/>
          </p:nvPr>
        </p:nvSpPr>
        <p:spPr>
          <a:xfrm>
            <a:off x="4802400" y="7641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/>
          <p:nvPr/>
        </p:nvSpPr>
        <p:spPr>
          <a:xfrm rot="10800000">
            <a:off x="0" y="4599175"/>
            <a:ext cx="3191400" cy="544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 rot="-5400000">
            <a:off x="7292100" y="1339500"/>
            <a:ext cx="3191400" cy="5124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492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723975" y="3335400"/>
            <a:ext cx="3447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723975" y="390240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2" hasCustomPrompt="1"/>
          </p:nvPr>
        </p:nvSpPr>
        <p:spPr>
          <a:xfrm>
            <a:off x="723975" y="248820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/>
          <p:nvPr/>
        </p:nvSpPr>
        <p:spPr>
          <a:xfrm rot="5400000">
            <a:off x="517032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172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796325" y="2974675"/>
            <a:ext cx="3447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4796325" y="3541675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 hasCustomPrompt="1"/>
          </p:nvPr>
        </p:nvSpPr>
        <p:spPr>
          <a:xfrm>
            <a:off x="6941625" y="2127475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834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2631000" y="23812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2848050" y="29482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2" hasCustomPrompt="1"/>
          </p:nvPr>
        </p:nvSpPr>
        <p:spPr>
          <a:xfrm>
            <a:off x="3920700" y="15340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7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1829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600" b="0">
                <a:solidFill>
                  <a:schemeClr val="accent4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2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300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091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4094100" y="3158625"/>
            <a:ext cx="4002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/>
          </p:nvPr>
        </p:nvSpPr>
        <p:spPr>
          <a:xfrm>
            <a:off x="3769350" y="1499175"/>
            <a:ext cx="4652400" cy="16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300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7089900" y="-119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-5400000">
            <a:off x="-1234200" y="3187975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41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3900" y="361950"/>
            <a:ext cx="76962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7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3900" y="953550"/>
            <a:ext cx="7696200" cy="3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914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764813" y="2571700"/>
            <a:ext cx="40848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768788" y="1629800"/>
            <a:ext cx="40848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761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1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1377038" y="2416200"/>
            <a:ext cx="4084800" cy="8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1381013" y="1876800"/>
            <a:ext cx="4084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2651250" y="-125"/>
            <a:ext cx="6492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0" y="4422300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1683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1090975" y="1891963"/>
            <a:ext cx="3672000" cy="18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1094537" y="1352563"/>
            <a:ext cx="3672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8824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 idx="2"/>
          </p:nvPr>
        </p:nvSpPr>
        <p:spPr>
          <a:xfrm>
            <a:off x="737400" y="1033275"/>
            <a:ext cx="3834600" cy="3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4897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814425" y="2212950"/>
            <a:ext cx="4084800" cy="12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814425" y="1641450"/>
            <a:ext cx="40848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5510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1586250" y="3356050"/>
            <a:ext cx="59715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2529600" y="2784550"/>
            <a:ext cx="40848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0196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10800000">
            <a:off x="2257425" y="4422300"/>
            <a:ext cx="3023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3989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2" hasCustomPrompt="1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3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4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5" hasCustomPrompt="1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6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7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8" hasCustomPrompt="1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 idx="9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13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 idx="14" hasCustomPrompt="1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15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 idx="16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17" hasCustomPrompt="1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18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19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20" hasCustomPrompt="1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21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22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942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 idx="2" hasCustomPrompt="1"/>
          </p:nvPr>
        </p:nvSpPr>
        <p:spPr>
          <a:xfrm>
            <a:off x="781163" y="1192613"/>
            <a:ext cx="859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3"/>
          </p:nvPr>
        </p:nvSpPr>
        <p:spPr>
          <a:xfrm>
            <a:off x="781163" y="1695413"/>
            <a:ext cx="2452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 idx="4"/>
          </p:nvPr>
        </p:nvSpPr>
        <p:spPr>
          <a:xfrm>
            <a:off x="781163" y="2080363"/>
            <a:ext cx="24507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5" hasCustomPrompt="1"/>
          </p:nvPr>
        </p:nvSpPr>
        <p:spPr>
          <a:xfrm>
            <a:off x="3345750" y="1192613"/>
            <a:ext cx="859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 idx="6"/>
          </p:nvPr>
        </p:nvSpPr>
        <p:spPr>
          <a:xfrm>
            <a:off x="3345750" y="1695413"/>
            <a:ext cx="2452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 idx="7"/>
          </p:nvPr>
        </p:nvSpPr>
        <p:spPr>
          <a:xfrm>
            <a:off x="3345750" y="2080363"/>
            <a:ext cx="24507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 idx="8" hasCustomPrompt="1"/>
          </p:nvPr>
        </p:nvSpPr>
        <p:spPr>
          <a:xfrm>
            <a:off x="5910338" y="1192625"/>
            <a:ext cx="859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0" name="Google Shape;180;p30"/>
          <p:cNvSpPr txBox="1">
            <a:spLocks noGrp="1"/>
          </p:cNvSpPr>
          <p:nvPr>
            <p:ph type="title" idx="9"/>
          </p:nvPr>
        </p:nvSpPr>
        <p:spPr>
          <a:xfrm>
            <a:off x="5910338" y="1695425"/>
            <a:ext cx="2452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13"/>
          </p:nvPr>
        </p:nvSpPr>
        <p:spPr>
          <a:xfrm>
            <a:off x="5910338" y="2080375"/>
            <a:ext cx="24507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 idx="14" hasCustomPrompt="1"/>
          </p:nvPr>
        </p:nvSpPr>
        <p:spPr>
          <a:xfrm>
            <a:off x="781163" y="2839200"/>
            <a:ext cx="859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30"/>
          <p:cNvSpPr txBox="1">
            <a:spLocks noGrp="1"/>
          </p:cNvSpPr>
          <p:nvPr>
            <p:ph type="title" idx="15"/>
          </p:nvPr>
        </p:nvSpPr>
        <p:spPr>
          <a:xfrm>
            <a:off x="781163" y="3342000"/>
            <a:ext cx="2452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title" idx="16"/>
          </p:nvPr>
        </p:nvSpPr>
        <p:spPr>
          <a:xfrm>
            <a:off x="781163" y="3726950"/>
            <a:ext cx="2452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 idx="17" hasCustomPrompt="1"/>
          </p:nvPr>
        </p:nvSpPr>
        <p:spPr>
          <a:xfrm>
            <a:off x="3345750" y="2839200"/>
            <a:ext cx="859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6" name="Google Shape;186;p30"/>
          <p:cNvSpPr txBox="1">
            <a:spLocks noGrp="1"/>
          </p:cNvSpPr>
          <p:nvPr>
            <p:ph type="title" idx="18"/>
          </p:nvPr>
        </p:nvSpPr>
        <p:spPr>
          <a:xfrm>
            <a:off x="3345750" y="3342000"/>
            <a:ext cx="2452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19"/>
          </p:nvPr>
        </p:nvSpPr>
        <p:spPr>
          <a:xfrm>
            <a:off x="3345750" y="3726950"/>
            <a:ext cx="2452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 idx="20" hasCustomPrompt="1"/>
          </p:nvPr>
        </p:nvSpPr>
        <p:spPr>
          <a:xfrm>
            <a:off x="5910325" y="2839200"/>
            <a:ext cx="859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1"/>
          </p:nvPr>
        </p:nvSpPr>
        <p:spPr>
          <a:xfrm>
            <a:off x="5910324" y="3342000"/>
            <a:ext cx="2452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 idx="22"/>
          </p:nvPr>
        </p:nvSpPr>
        <p:spPr>
          <a:xfrm>
            <a:off x="5910325" y="3726950"/>
            <a:ext cx="2452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/>
          <p:nvPr/>
        </p:nvSpPr>
        <p:spPr>
          <a:xfrm rot="10800000">
            <a:off x="5910325" y="0"/>
            <a:ext cx="2055300" cy="3861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3248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-50" y="1371600"/>
            <a:ext cx="91440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723900" y="2445400"/>
            <a:ext cx="22845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2"/>
          </p:nvPr>
        </p:nvSpPr>
        <p:spPr>
          <a:xfrm>
            <a:off x="3429746" y="2445400"/>
            <a:ext cx="22845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3"/>
          </p:nvPr>
        </p:nvSpPr>
        <p:spPr>
          <a:xfrm>
            <a:off x="1003407" y="1921425"/>
            <a:ext cx="1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4"/>
          </p:nvPr>
        </p:nvSpPr>
        <p:spPr>
          <a:xfrm>
            <a:off x="3709240" y="1921425"/>
            <a:ext cx="1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5"/>
          </p:nvPr>
        </p:nvSpPr>
        <p:spPr>
          <a:xfrm>
            <a:off x="6135608" y="2445400"/>
            <a:ext cx="22845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6415102" y="1921425"/>
            <a:ext cx="1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1"/>
          <p:cNvSpPr/>
          <p:nvPr/>
        </p:nvSpPr>
        <p:spPr>
          <a:xfrm rot="10800000">
            <a:off x="-13400" y="35927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/>
          <p:nvPr/>
        </p:nvSpPr>
        <p:spPr>
          <a:xfrm rot="5400000">
            <a:off x="8459538" y="875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1392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2"/>
          </p:nvPr>
        </p:nvSpPr>
        <p:spPr>
          <a:xfrm>
            <a:off x="2013761" y="1268013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3"/>
          </p:nvPr>
        </p:nvSpPr>
        <p:spPr>
          <a:xfrm>
            <a:off x="723750" y="1652975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4"/>
          </p:nvPr>
        </p:nvSpPr>
        <p:spPr>
          <a:xfrm>
            <a:off x="2013761" y="36379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5"/>
          </p:nvPr>
        </p:nvSpPr>
        <p:spPr>
          <a:xfrm>
            <a:off x="723750" y="4022900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6"/>
          </p:nvPr>
        </p:nvSpPr>
        <p:spPr>
          <a:xfrm>
            <a:off x="4707147" y="2452975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7"/>
          </p:nvPr>
        </p:nvSpPr>
        <p:spPr>
          <a:xfrm>
            <a:off x="4707150" y="2837925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4790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 idx="2"/>
          </p:nvPr>
        </p:nvSpPr>
        <p:spPr>
          <a:xfrm>
            <a:off x="800175" y="33418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 idx="3"/>
          </p:nvPr>
        </p:nvSpPr>
        <p:spPr>
          <a:xfrm>
            <a:off x="800175" y="37268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title" idx="4"/>
          </p:nvPr>
        </p:nvSpPr>
        <p:spPr>
          <a:xfrm>
            <a:off x="3369973" y="2315675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 idx="5"/>
          </p:nvPr>
        </p:nvSpPr>
        <p:spPr>
          <a:xfrm>
            <a:off x="3369973" y="2700625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 idx="6"/>
          </p:nvPr>
        </p:nvSpPr>
        <p:spPr>
          <a:xfrm>
            <a:off x="5939772" y="33418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7"/>
          </p:nvPr>
        </p:nvSpPr>
        <p:spPr>
          <a:xfrm>
            <a:off x="5939772" y="37268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2" name="Google Shape;222;p33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3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10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3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 idx="4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4078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 idx="2"/>
          </p:nvPr>
        </p:nvSpPr>
        <p:spPr>
          <a:xfrm>
            <a:off x="2944250" y="1374713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 idx="3"/>
          </p:nvPr>
        </p:nvSpPr>
        <p:spPr>
          <a:xfrm>
            <a:off x="2944250" y="1759663"/>
            <a:ext cx="24231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 idx="4"/>
          </p:nvPr>
        </p:nvSpPr>
        <p:spPr>
          <a:xfrm>
            <a:off x="3776686" y="2615838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 idx="5"/>
          </p:nvPr>
        </p:nvSpPr>
        <p:spPr>
          <a:xfrm>
            <a:off x="3776686" y="3000788"/>
            <a:ext cx="24231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4588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title" idx="2"/>
          </p:nvPr>
        </p:nvSpPr>
        <p:spPr>
          <a:xfrm>
            <a:off x="5329763" y="19491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 idx="3"/>
          </p:nvPr>
        </p:nvSpPr>
        <p:spPr>
          <a:xfrm>
            <a:off x="5329775" y="2351400"/>
            <a:ext cx="2899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 idx="4"/>
          </p:nvPr>
        </p:nvSpPr>
        <p:spPr>
          <a:xfrm>
            <a:off x="5329763" y="33133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 idx="5"/>
          </p:nvPr>
        </p:nvSpPr>
        <p:spPr>
          <a:xfrm>
            <a:off x="5329775" y="3715600"/>
            <a:ext cx="2899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501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title" idx="2"/>
          </p:nvPr>
        </p:nvSpPr>
        <p:spPr>
          <a:xfrm>
            <a:off x="4647507" y="1033275"/>
            <a:ext cx="3753000" cy="3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2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title" idx="3"/>
          </p:nvPr>
        </p:nvSpPr>
        <p:spPr>
          <a:xfrm>
            <a:off x="731197" y="1033275"/>
            <a:ext cx="3752100" cy="3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6" name="Google Shape;246;p37"/>
          <p:cNvSpPr/>
          <p:nvPr/>
        </p:nvSpPr>
        <p:spPr>
          <a:xfrm rot="10800000">
            <a:off x="6510000" y="-7500"/>
            <a:ext cx="2634000" cy="541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7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810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title" idx="2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3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title" idx="4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body" idx="5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 idx="6"/>
          </p:nvPr>
        </p:nvSpPr>
        <p:spPr>
          <a:xfrm>
            <a:off x="6212558" y="1394375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7"/>
          </p:nvPr>
        </p:nvSpPr>
        <p:spPr>
          <a:xfrm>
            <a:off x="746625" y="3616225"/>
            <a:ext cx="21849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8"/>
          </p:nvPr>
        </p:nvSpPr>
        <p:spPr>
          <a:xfrm>
            <a:off x="723975" y="3092250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body" idx="9"/>
          </p:nvPr>
        </p:nvSpPr>
        <p:spPr>
          <a:xfrm>
            <a:off x="3519468" y="3616225"/>
            <a:ext cx="21849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 idx="13"/>
          </p:nvPr>
        </p:nvSpPr>
        <p:spPr>
          <a:xfrm>
            <a:off x="3496818" y="3092250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body" idx="14"/>
          </p:nvPr>
        </p:nvSpPr>
        <p:spPr>
          <a:xfrm>
            <a:off x="6235208" y="3616225"/>
            <a:ext cx="21849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 idx="15"/>
          </p:nvPr>
        </p:nvSpPr>
        <p:spPr>
          <a:xfrm>
            <a:off x="6212558" y="3092250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8"/>
          <p:cNvSpPr/>
          <p:nvPr/>
        </p:nvSpPr>
        <p:spPr>
          <a:xfrm rot="5400000">
            <a:off x="-849762" y="394200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931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title" idx="2"/>
          </p:nvPr>
        </p:nvSpPr>
        <p:spPr>
          <a:xfrm>
            <a:off x="800175" y="11701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39"/>
          <p:cNvSpPr txBox="1">
            <a:spLocks noGrp="1"/>
          </p:cNvSpPr>
          <p:nvPr>
            <p:ph type="title" idx="3"/>
          </p:nvPr>
        </p:nvSpPr>
        <p:spPr>
          <a:xfrm>
            <a:off x="800175" y="15551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title" idx="4"/>
          </p:nvPr>
        </p:nvSpPr>
        <p:spPr>
          <a:xfrm>
            <a:off x="800186" y="22825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title" idx="5"/>
          </p:nvPr>
        </p:nvSpPr>
        <p:spPr>
          <a:xfrm>
            <a:off x="800186" y="266745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title" idx="6"/>
          </p:nvPr>
        </p:nvSpPr>
        <p:spPr>
          <a:xfrm>
            <a:off x="5920722" y="11701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title" idx="7"/>
          </p:nvPr>
        </p:nvSpPr>
        <p:spPr>
          <a:xfrm>
            <a:off x="5920722" y="15551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2" name="Google Shape;272;p39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9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title" idx="8"/>
          </p:nvPr>
        </p:nvSpPr>
        <p:spPr>
          <a:xfrm>
            <a:off x="800175" y="33948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 idx="9"/>
          </p:nvPr>
        </p:nvSpPr>
        <p:spPr>
          <a:xfrm>
            <a:off x="800175" y="37798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 idx="13"/>
          </p:nvPr>
        </p:nvSpPr>
        <p:spPr>
          <a:xfrm>
            <a:off x="5920736" y="22825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title" idx="14"/>
          </p:nvPr>
        </p:nvSpPr>
        <p:spPr>
          <a:xfrm>
            <a:off x="5920736" y="266745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title" idx="15"/>
          </p:nvPr>
        </p:nvSpPr>
        <p:spPr>
          <a:xfrm>
            <a:off x="5920722" y="33948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 idx="16"/>
          </p:nvPr>
        </p:nvSpPr>
        <p:spPr>
          <a:xfrm>
            <a:off x="5920722" y="3779800"/>
            <a:ext cx="2423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054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22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1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352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42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2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115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3"/>
          <p:cNvSpPr/>
          <p:nvPr/>
        </p:nvSpPr>
        <p:spPr>
          <a:xfrm rot="5400000">
            <a:off x="-691350" y="3730950"/>
            <a:ext cx="2055300" cy="769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3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705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723975" y="3113125"/>
            <a:ext cx="51708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/>
          <p:nvPr/>
        </p:nvSpPr>
        <p:spPr>
          <a:xfrm rot="5400000">
            <a:off x="8459538" y="44590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4"/>
          <p:cNvSpPr/>
          <p:nvPr/>
        </p:nvSpPr>
        <p:spPr>
          <a:xfrm>
            <a:off x="3729600" y="0"/>
            <a:ext cx="5414400" cy="4701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7963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subTitle" idx="1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5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5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3500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title" idx="2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title" idx="3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title" idx="4" hasCustomPrompt="1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0" name="Google Shape;310;p46"/>
          <p:cNvSpPr txBox="1">
            <a:spLocks noGrp="1"/>
          </p:cNvSpPr>
          <p:nvPr>
            <p:ph type="title" idx="5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title" idx="6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title" idx="7" hasCustomPrompt="1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3" name="Google Shape;313;p46"/>
          <p:cNvSpPr txBox="1">
            <a:spLocks noGrp="1"/>
          </p:cNvSpPr>
          <p:nvPr>
            <p:ph type="title" idx="8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46"/>
          <p:cNvSpPr txBox="1">
            <a:spLocks noGrp="1"/>
          </p:cNvSpPr>
          <p:nvPr>
            <p:ph type="title" idx="9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title" idx="13" hasCustomPrompt="1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36533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title" idx="2"/>
          </p:nvPr>
        </p:nvSpPr>
        <p:spPr>
          <a:xfrm>
            <a:off x="912974" y="1523475"/>
            <a:ext cx="1691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3"/>
          </p:nvPr>
        </p:nvSpPr>
        <p:spPr>
          <a:xfrm>
            <a:off x="547274" y="265047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 idx="4" hasCustomPrompt="1"/>
          </p:nvPr>
        </p:nvSpPr>
        <p:spPr>
          <a:xfrm>
            <a:off x="547274" y="1956025"/>
            <a:ext cx="242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1" name="Google Shape;321;p47"/>
          <p:cNvSpPr txBox="1">
            <a:spLocks noGrp="1"/>
          </p:cNvSpPr>
          <p:nvPr>
            <p:ph type="title" idx="5"/>
          </p:nvPr>
        </p:nvSpPr>
        <p:spPr>
          <a:xfrm>
            <a:off x="3732323" y="2539125"/>
            <a:ext cx="1691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title" idx="6"/>
          </p:nvPr>
        </p:nvSpPr>
        <p:spPr>
          <a:xfrm>
            <a:off x="3366604" y="366612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 idx="7" hasCustomPrompt="1"/>
          </p:nvPr>
        </p:nvSpPr>
        <p:spPr>
          <a:xfrm>
            <a:off x="3366623" y="2971675"/>
            <a:ext cx="242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4" name="Google Shape;324;p47"/>
          <p:cNvSpPr txBox="1">
            <a:spLocks noGrp="1"/>
          </p:cNvSpPr>
          <p:nvPr>
            <p:ph type="title" idx="8"/>
          </p:nvPr>
        </p:nvSpPr>
        <p:spPr>
          <a:xfrm>
            <a:off x="6551634" y="1523475"/>
            <a:ext cx="1691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 idx="9"/>
          </p:nvPr>
        </p:nvSpPr>
        <p:spPr>
          <a:xfrm>
            <a:off x="6185934" y="265047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 idx="13" hasCustomPrompt="1"/>
          </p:nvPr>
        </p:nvSpPr>
        <p:spPr>
          <a:xfrm>
            <a:off x="6185934" y="1956025"/>
            <a:ext cx="242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7" name="Google Shape;327;p47"/>
          <p:cNvSpPr/>
          <p:nvPr/>
        </p:nvSpPr>
        <p:spPr>
          <a:xfrm>
            <a:off x="5954400" y="-13919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7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484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title" idx="2"/>
          </p:nvPr>
        </p:nvSpPr>
        <p:spPr>
          <a:xfrm>
            <a:off x="6106213" y="3458538"/>
            <a:ext cx="22221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title" idx="3"/>
          </p:nvPr>
        </p:nvSpPr>
        <p:spPr>
          <a:xfrm>
            <a:off x="6106200" y="3766763"/>
            <a:ext cx="2222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3" name="Google Shape;333;p48"/>
          <p:cNvSpPr txBox="1">
            <a:spLocks noGrp="1"/>
          </p:cNvSpPr>
          <p:nvPr>
            <p:ph type="title" idx="4" hasCustomPrompt="1"/>
          </p:nvPr>
        </p:nvSpPr>
        <p:spPr>
          <a:xfrm>
            <a:off x="6106200" y="2972088"/>
            <a:ext cx="163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48"/>
          <p:cNvSpPr txBox="1">
            <a:spLocks noGrp="1"/>
          </p:cNvSpPr>
          <p:nvPr>
            <p:ph type="title" idx="5"/>
          </p:nvPr>
        </p:nvSpPr>
        <p:spPr>
          <a:xfrm>
            <a:off x="2304287" y="1749350"/>
            <a:ext cx="22206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title" idx="6"/>
          </p:nvPr>
        </p:nvSpPr>
        <p:spPr>
          <a:xfrm>
            <a:off x="2304287" y="2060163"/>
            <a:ext cx="22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title" idx="7" hasCustomPrompt="1"/>
          </p:nvPr>
        </p:nvSpPr>
        <p:spPr>
          <a:xfrm>
            <a:off x="2304287" y="1260925"/>
            <a:ext cx="1634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7" name="Google Shape;337;p48"/>
          <p:cNvSpPr txBox="1">
            <a:spLocks noGrp="1"/>
          </p:cNvSpPr>
          <p:nvPr>
            <p:ph type="title" idx="8"/>
          </p:nvPr>
        </p:nvSpPr>
        <p:spPr>
          <a:xfrm>
            <a:off x="2304287" y="3457313"/>
            <a:ext cx="22206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title" idx="9"/>
          </p:nvPr>
        </p:nvSpPr>
        <p:spPr>
          <a:xfrm>
            <a:off x="2304287" y="3768113"/>
            <a:ext cx="2222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title" idx="13" hasCustomPrompt="1"/>
          </p:nvPr>
        </p:nvSpPr>
        <p:spPr>
          <a:xfrm>
            <a:off x="2304287" y="2970738"/>
            <a:ext cx="163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" name="Google Shape;340;p48"/>
          <p:cNvSpPr/>
          <p:nvPr/>
        </p:nvSpPr>
        <p:spPr>
          <a:xfrm>
            <a:off x="0" y="4813706"/>
            <a:ext cx="2051400" cy="35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8"/>
          <p:cNvSpPr txBox="1">
            <a:spLocks noGrp="1"/>
          </p:cNvSpPr>
          <p:nvPr>
            <p:ph type="title" idx="14"/>
          </p:nvPr>
        </p:nvSpPr>
        <p:spPr>
          <a:xfrm>
            <a:off x="6106962" y="1749350"/>
            <a:ext cx="22206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title" idx="15"/>
          </p:nvPr>
        </p:nvSpPr>
        <p:spPr>
          <a:xfrm>
            <a:off x="6106962" y="2060163"/>
            <a:ext cx="22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title" idx="16" hasCustomPrompt="1"/>
          </p:nvPr>
        </p:nvSpPr>
        <p:spPr>
          <a:xfrm>
            <a:off x="6106962" y="1260925"/>
            <a:ext cx="1634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48"/>
          <p:cNvSpPr/>
          <p:nvPr/>
        </p:nvSpPr>
        <p:spPr>
          <a:xfrm>
            <a:off x="7092600" y="6"/>
            <a:ext cx="2051400" cy="3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469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>
            <a:spLocks noGrp="1"/>
          </p:cNvSpPr>
          <p:nvPr>
            <p:ph type="title" hasCustomPrompt="1"/>
          </p:nvPr>
        </p:nvSpPr>
        <p:spPr>
          <a:xfrm>
            <a:off x="866850" y="651688"/>
            <a:ext cx="4236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49"/>
          <p:cNvSpPr txBox="1">
            <a:spLocks noGrp="1"/>
          </p:cNvSpPr>
          <p:nvPr>
            <p:ph type="subTitle" idx="1"/>
          </p:nvPr>
        </p:nvSpPr>
        <p:spPr>
          <a:xfrm>
            <a:off x="866850" y="1481077"/>
            <a:ext cx="4236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title" idx="2" hasCustomPrompt="1"/>
          </p:nvPr>
        </p:nvSpPr>
        <p:spPr>
          <a:xfrm>
            <a:off x="866850" y="1979793"/>
            <a:ext cx="4236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49"/>
          <p:cNvSpPr txBox="1">
            <a:spLocks noGrp="1"/>
          </p:cNvSpPr>
          <p:nvPr>
            <p:ph type="subTitle" idx="3"/>
          </p:nvPr>
        </p:nvSpPr>
        <p:spPr>
          <a:xfrm>
            <a:off x="866850" y="2808095"/>
            <a:ext cx="4236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 idx="4" hasCustomPrompt="1"/>
          </p:nvPr>
        </p:nvSpPr>
        <p:spPr>
          <a:xfrm>
            <a:off x="866850" y="3306810"/>
            <a:ext cx="4236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49"/>
          <p:cNvSpPr txBox="1">
            <a:spLocks noGrp="1"/>
          </p:cNvSpPr>
          <p:nvPr>
            <p:ph type="subTitle" idx="5"/>
          </p:nvPr>
        </p:nvSpPr>
        <p:spPr>
          <a:xfrm>
            <a:off x="866850" y="4135112"/>
            <a:ext cx="4236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11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title" idx="2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title" idx="3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title" idx="4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title" idx="5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title" idx="6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title" idx="7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0" name="Google Shape;360;p50"/>
          <p:cNvSpPr txBox="1">
            <a:spLocks noGrp="1"/>
          </p:cNvSpPr>
          <p:nvPr>
            <p:ph type="title" idx="8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1" name="Google Shape;361;p50"/>
          <p:cNvSpPr txBox="1">
            <a:spLocks noGrp="1"/>
          </p:cNvSpPr>
          <p:nvPr>
            <p:ph type="title" idx="9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2" name="Google Shape;362;p50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0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0759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51"/>
          <p:cNvSpPr txBox="1">
            <a:spLocks noGrp="1"/>
          </p:cNvSpPr>
          <p:nvPr>
            <p:ph type="title" idx="2"/>
          </p:nvPr>
        </p:nvSpPr>
        <p:spPr>
          <a:xfrm>
            <a:off x="723988" y="1501796"/>
            <a:ext cx="2210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title" idx="3"/>
          </p:nvPr>
        </p:nvSpPr>
        <p:spPr>
          <a:xfrm>
            <a:off x="723950" y="1885786"/>
            <a:ext cx="2210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8" name="Google Shape;368;p51"/>
          <p:cNvSpPr txBox="1">
            <a:spLocks noGrp="1"/>
          </p:cNvSpPr>
          <p:nvPr>
            <p:ph type="title" idx="4"/>
          </p:nvPr>
        </p:nvSpPr>
        <p:spPr>
          <a:xfrm>
            <a:off x="723989" y="3139049"/>
            <a:ext cx="2210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title" idx="5"/>
          </p:nvPr>
        </p:nvSpPr>
        <p:spPr>
          <a:xfrm>
            <a:off x="723988" y="3523038"/>
            <a:ext cx="2210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0" name="Google Shape;370;p51"/>
          <p:cNvSpPr txBox="1">
            <a:spLocks noGrp="1"/>
          </p:cNvSpPr>
          <p:nvPr>
            <p:ph type="title" idx="6"/>
          </p:nvPr>
        </p:nvSpPr>
        <p:spPr>
          <a:xfrm>
            <a:off x="6209988" y="1501788"/>
            <a:ext cx="2210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1" name="Google Shape;371;p51"/>
          <p:cNvSpPr txBox="1">
            <a:spLocks noGrp="1"/>
          </p:cNvSpPr>
          <p:nvPr>
            <p:ph type="title" idx="7"/>
          </p:nvPr>
        </p:nvSpPr>
        <p:spPr>
          <a:xfrm>
            <a:off x="6209950" y="1885775"/>
            <a:ext cx="2210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 idx="8"/>
          </p:nvPr>
        </p:nvSpPr>
        <p:spPr>
          <a:xfrm>
            <a:off x="6209988" y="3139049"/>
            <a:ext cx="2210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title" idx="9"/>
          </p:nvPr>
        </p:nvSpPr>
        <p:spPr>
          <a:xfrm>
            <a:off x="6209988" y="3523038"/>
            <a:ext cx="22101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5084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52"/>
          <p:cNvSpPr txBox="1">
            <a:spLocks noGrp="1"/>
          </p:cNvSpPr>
          <p:nvPr>
            <p:ph type="title" idx="2"/>
          </p:nvPr>
        </p:nvSpPr>
        <p:spPr>
          <a:xfrm>
            <a:off x="2706609" y="3434333"/>
            <a:ext cx="1865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7" name="Google Shape;377;p52"/>
          <p:cNvSpPr txBox="1">
            <a:spLocks noGrp="1"/>
          </p:cNvSpPr>
          <p:nvPr>
            <p:ph type="title" idx="3"/>
          </p:nvPr>
        </p:nvSpPr>
        <p:spPr>
          <a:xfrm>
            <a:off x="2706609" y="3818323"/>
            <a:ext cx="18654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8" name="Google Shape;378;p52"/>
          <p:cNvSpPr txBox="1">
            <a:spLocks noGrp="1"/>
          </p:cNvSpPr>
          <p:nvPr>
            <p:ph type="title" idx="4"/>
          </p:nvPr>
        </p:nvSpPr>
        <p:spPr>
          <a:xfrm>
            <a:off x="841211" y="2942723"/>
            <a:ext cx="1865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title" idx="5"/>
          </p:nvPr>
        </p:nvSpPr>
        <p:spPr>
          <a:xfrm>
            <a:off x="841211" y="3326712"/>
            <a:ext cx="18654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0" name="Google Shape;380;p52"/>
          <p:cNvSpPr txBox="1">
            <a:spLocks noGrp="1"/>
          </p:cNvSpPr>
          <p:nvPr>
            <p:ph type="title" idx="6"/>
          </p:nvPr>
        </p:nvSpPr>
        <p:spPr>
          <a:xfrm>
            <a:off x="6437396" y="3434325"/>
            <a:ext cx="1865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1" name="Google Shape;381;p52"/>
          <p:cNvSpPr txBox="1">
            <a:spLocks noGrp="1"/>
          </p:cNvSpPr>
          <p:nvPr>
            <p:ph type="title" idx="7"/>
          </p:nvPr>
        </p:nvSpPr>
        <p:spPr>
          <a:xfrm>
            <a:off x="6437396" y="3818312"/>
            <a:ext cx="18654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2" name="Google Shape;382;p52"/>
          <p:cNvSpPr txBox="1">
            <a:spLocks noGrp="1"/>
          </p:cNvSpPr>
          <p:nvPr>
            <p:ph type="title" idx="8"/>
          </p:nvPr>
        </p:nvSpPr>
        <p:spPr>
          <a:xfrm>
            <a:off x="4571992" y="2948561"/>
            <a:ext cx="1865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3" name="Google Shape;383;p52"/>
          <p:cNvSpPr txBox="1">
            <a:spLocks noGrp="1"/>
          </p:cNvSpPr>
          <p:nvPr>
            <p:ph type="title" idx="9"/>
          </p:nvPr>
        </p:nvSpPr>
        <p:spPr>
          <a:xfrm>
            <a:off x="4571992" y="3332550"/>
            <a:ext cx="18654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4" name="Google Shape;384;p52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4712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Thanks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 userDrawn="1"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53"/>
          <p:cNvSpPr txBox="1">
            <a:spLocks noGrp="1"/>
          </p:cNvSpPr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53"/>
          <p:cNvSpPr txBox="1">
            <a:spLocks noGrp="1"/>
          </p:cNvSpPr>
          <p:nvPr>
            <p:ph type="title" idx="3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08883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columns">
  <p:cSld name="text and two columns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body" idx="1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2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54"/>
          <p:cNvSpPr/>
          <p:nvPr/>
        </p:nvSpPr>
        <p:spPr>
          <a:xfrm rot="5400000">
            <a:off x="8276838" y="70050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4"/>
          <p:cNvSpPr/>
          <p:nvPr/>
        </p:nvSpPr>
        <p:spPr>
          <a:xfrm rot="10800000">
            <a:off x="5960388" y="47916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1278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5"/>
          <p:cNvSpPr/>
          <p:nvPr/>
        </p:nvSpPr>
        <p:spPr>
          <a:xfrm rot="5400000">
            <a:off x="-148500" y="4273800"/>
            <a:ext cx="1007700" cy="7317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03503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6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6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56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6"/>
          <p:cNvSpPr txBox="1">
            <a:spLocks noGrp="1"/>
          </p:cNvSpPr>
          <p:nvPr>
            <p:ph type="body" idx="1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type="body" idx="2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74864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3449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1504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9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923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0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587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1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10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4845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jp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171500" y="1301975"/>
            <a:ext cx="6801000" cy="19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Cultivating Change: Data Insights on Agrifood Emissions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390650" y="3355075"/>
            <a:ext cx="63627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Giorgos Kastoras | Danai Vernadaki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03-02-2025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586">
          <a:extLst>
            <a:ext uri="{FF2B5EF4-FFF2-40B4-BE49-F238E27FC236}">
              <a16:creationId xmlns:a16="http://schemas.microsoft.com/office/drawing/2014/main" id="{BBD48DB5-538F-E246-4183-D5CAF969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>
            <a:extLst>
              <a:ext uri="{FF2B5EF4-FFF2-40B4-BE49-F238E27FC236}">
                <a16:creationId xmlns:a16="http://schemas.microsoft.com/office/drawing/2014/main" id="{55E88232-94F3-6994-BCC8-579AF3FCB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Largest &amp; Lowest CO2 Emitters</a:t>
            </a:r>
            <a:endParaRPr dirty="0"/>
          </a:p>
        </p:txBody>
      </p:sp>
      <p:grpSp>
        <p:nvGrpSpPr>
          <p:cNvPr id="604" name="Google Shape;604;p34">
            <a:extLst>
              <a:ext uri="{FF2B5EF4-FFF2-40B4-BE49-F238E27FC236}">
                <a16:creationId xmlns:a16="http://schemas.microsoft.com/office/drawing/2014/main" id="{508B927A-DF5C-D62F-5FA6-89CD1C6F9BD2}"/>
              </a:ext>
            </a:extLst>
          </p:cNvPr>
          <p:cNvGrpSpPr/>
          <p:nvPr/>
        </p:nvGrpSpPr>
        <p:grpSpPr>
          <a:xfrm>
            <a:off x="1131376" y="3912006"/>
            <a:ext cx="2454929" cy="953925"/>
            <a:chOff x="1182142" y="3379988"/>
            <a:chExt cx="1872412" cy="863026"/>
          </a:xfrm>
        </p:grpSpPr>
        <p:sp>
          <p:nvSpPr>
            <p:cNvPr id="607" name="Google Shape;607;p34">
              <a:extLst>
                <a:ext uri="{FF2B5EF4-FFF2-40B4-BE49-F238E27FC236}">
                  <a16:creationId xmlns:a16="http://schemas.microsoft.com/office/drawing/2014/main" id="{57E8A02B-FE37-22EB-F458-3F0BE5ED2AD1}"/>
                </a:ext>
              </a:extLst>
            </p:cNvPr>
            <p:cNvSpPr txBox="1"/>
            <p:nvPr/>
          </p:nvSpPr>
          <p:spPr>
            <a:xfrm>
              <a:off x="1182142" y="3577614"/>
              <a:ext cx="1872412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latin typeface="Montserrat"/>
                  <a:ea typeface="Montserrat"/>
                  <a:cs typeface="Montserrat"/>
                  <a:sym typeface="Montserrat"/>
                </a:rPr>
                <a:t>But it also has the largest population. Only Congo, is not among the top 10 most populous countries.</a:t>
              </a:r>
              <a:endParaRPr sz="11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8" name="Google Shape;608;p34">
              <a:extLst>
                <a:ext uri="{FF2B5EF4-FFF2-40B4-BE49-F238E27FC236}">
                  <a16:creationId xmlns:a16="http://schemas.microsoft.com/office/drawing/2014/main" id="{96608B91-70F3-25B5-C390-419848A98F54}"/>
                </a:ext>
              </a:extLst>
            </p:cNvPr>
            <p:cNvSpPr txBox="1"/>
            <p:nvPr/>
          </p:nvSpPr>
          <p:spPr>
            <a:xfrm>
              <a:off x="1182142" y="3379988"/>
              <a:ext cx="1872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5"/>
                  </a:solidFill>
                  <a:latin typeface="Playfair Display"/>
                  <a:sym typeface="Playfair Display"/>
                </a:rPr>
                <a:t>China is the top emitter</a:t>
              </a:r>
              <a:endParaRPr sz="1200" b="1" dirty="0">
                <a:solidFill>
                  <a:schemeClr val="accent5"/>
                </a:solidFill>
                <a:latin typeface="Playfair Display"/>
                <a:sym typeface="Playfair Display"/>
              </a:endParaRPr>
            </a:p>
          </p:txBody>
        </p:sp>
      </p:grpSp>
      <p:grpSp>
        <p:nvGrpSpPr>
          <p:cNvPr id="10" name="Google Shape;604;p34">
            <a:extLst>
              <a:ext uri="{FF2B5EF4-FFF2-40B4-BE49-F238E27FC236}">
                <a16:creationId xmlns:a16="http://schemas.microsoft.com/office/drawing/2014/main" id="{86CD0AFA-3FC4-0CDB-B81E-82DB7B47D44D}"/>
              </a:ext>
            </a:extLst>
          </p:cNvPr>
          <p:cNvGrpSpPr/>
          <p:nvPr/>
        </p:nvGrpSpPr>
        <p:grpSpPr>
          <a:xfrm>
            <a:off x="5398576" y="3912006"/>
            <a:ext cx="2454929" cy="953925"/>
            <a:chOff x="1182142" y="3379988"/>
            <a:chExt cx="1872412" cy="863026"/>
          </a:xfrm>
        </p:grpSpPr>
        <p:sp>
          <p:nvSpPr>
            <p:cNvPr id="11" name="Google Shape;607;p34">
              <a:extLst>
                <a:ext uri="{FF2B5EF4-FFF2-40B4-BE49-F238E27FC236}">
                  <a16:creationId xmlns:a16="http://schemas.microsoft.com/office/drawing/2014/main" id="{6C6D495F-BD38-378E-7618-8DFCC4F779C5}"/>
                </a:ext>
              </a:extLst>
            </p:cNvPr>
            <p:cNvSpPr txBox="1"/>
            <p:nvPr/>
          </p:nvSpPr>
          <p:spPr>
            <a:xfrm>
              <a:off x="1182142" y="3780791"/>
              <a:ext cx="1872412" cy="462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latin typeface="Montserrat"/>
                  <a:ea typeface="Montserrat"/>
                  <a:cs typeface="Montserrat"/>
                  <a:sym typeface="Montserrat"/>
                </a:rPr>
                <a:t>But not the least populated area.</a:t>
              </a:r>
              <a:endParaRPr sz="11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" name="Google Shape;608;p34">
              <a:extLst>
                <a:ext uri="{FF2B5EF4-FFF2-40B4-BE49-F238E27FC236}">
                  <a16:creationId xmlns:a16="http://schemas.microsoft.com/office/drawing/2014/main" id="{B73AAB63-4172-50B7-B350-F973487A74C5}"/>
                </a:ext>
              </a:extLst>
            </p:cNvPr>
            <p:cNvSpPr txBox="1"/>
            <p:nvPr/>
          </p:nvSpPr>
          <p:spPr>
            <a:xfrm>
              <a:off x="1182254" y="3379988"/>
              <a:ext cx="1872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5"/>
                  </a:solidFill>
                  <a:latin typeface="Playfair Display"/>
                  <a:sym typeface="Playfair Display"/>
                </a:rPr>
                <a:t>New Caledonia is the lowest emitter</a:t>
              </a:r>
              <a:endParaRPr sz="1200" b="1" dirty="0">
                <a:solidFill>
                  <a:schemeClr val="accent5"/>
                </a:solidFill>
                <a:latin typeface="Playfair Display"/>
                <a:sym typeface="Playfair Display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342DB30-2AA9-E0A4-E3A5-DC1C82A6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10" y="1127934"/>
            <a:ext cx="3436918" cy="26748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608400-0784-7C97-1196-57A857E5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24" y="1120314"/>
            <a:ext cx="3528366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4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586">
          <a:extLst>
            <a:ext uri="{FF2B5EF4-FFF2-40B4-BE49-F238E27FC236}">
              <a16:creationId xmlns:a16="http://schemas.microsoft.com/office/drawing/2014/main" id="{3D03645A-9466-C1B2-FF3C-00058E911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>
            <a:extLst>
              <a:ext uri="{FF2B5EF4-FFF2-40B4-BE49-F238E27FC236}">
                <a16:creationId xmlns:a16="http://schemas.microsoft.com/office/drawing/2014/main" id="{6A19AFB2-E475-2EE4-B4CD-239E944F23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&amp; Bottom CO2 Emission Factors</a:t>
            </a:r>
            <a:endParaRPr dirty="0"/>
          </a:p>
        </p:txBody>
      </p:sp>
      <p:grpSp>
        <p:nvGrpSpPr>
          <p:cNvPr id="604" name="Google Shape;604;p34">
            <a:extLst>
              <a:ext uri="{FF2B5EF4-FFF2-40B4-BE49-F238E27FC236}">
                <a16:creationId xmlns:a16="http://schemas.microsoft.com/office/drawing/2014/main" id="{EA7E9D5B-4481-FBBE-B5CE-2BC54A27E1AB}"/>
              </a:ext>
            </a:extLst>
          </p:cNvPr>
          <p:cNvGrpSpPr/>
          <p:nvPr/>
        </p:nvGrpSpPr>
        <p:grpSpPr>
          <a:xfrm>
            <a:off x="1245336" y="3844225"/>
            <a:ext cx="2499942" cy="1299275"/>
            <a:chOff x="1182030" y="3318665"/>
            <a:chExt cx="1906744" cy="1175468"/>
          </a:xfrm>
        </p:grpSpPr>
        <p:sp>
          <p:nvSpPr>
            <p:cNvPr id="607" name="Google Shape;607;p34">
              <a:extLst>
                <a:ext uri="{FF2B5EF4-FFF2-40B4-BE49-F238E27FC236}">
                  <a16:creationId xmlns:a16="http://schemas.microsoft.com/office/drawing/2014/main" id="{EDEA2ACC-22B0-0BFA-ECCF-B39FF4875839}"/>
                </a:ext>
              </a:extLst>
            </p:cNvPr>
            <p:cNvSpPr txBox="1"/>
            <p:nvPr/>
          </p:nvSpPr>
          <p:spPr>
            <a:xfrm>
              <a:off x="1182030" y="3828733"/>
              <a:ext cx="1872412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latin typeface="Montserrat"/>
                  <a:ea typeface="Montserrat"/>
                  <a:cs typeface="Montserrat"/>
                  <a:sym typeface="Montserrat"/>
                </a:rPr>
                <a:t>Followed by Agrifood Systems Waste Disposal and Food Household Consumption.</a:t>
              </a:r>
              <a:endParaRPr sz="11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8" name="Google Shape;608;p34">
              <a:extLst>
                <a:ext uri="{FF2B5EF4-FFF2-40B4-BE49-F238E27FC236}">
                  <a16:creationId xmlns:a16="http://schemas.microsoft.com/office/drawing/2014/main" id="{C920B980-848E-5C62-95B1-D0C80E65F489}"/>
                </a:ext>
              </a:extLst>
            </p:cNvPr>
            <p:cNvSpPr txBox="1"/>
            <p:nvPr/>
          </p:nvSpPr>
          <p:spPr>
            <a:xfrm>
              <a:off x="1216474" y="3318665"/>
              <a:ext cx="1872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accent5"/>
                  </a:solidFill>
                  <a:latin typeface="Playfair Display"/>
                  <a:sym typeface="Playfair Display"/>
                </a:rPr>
                <a:t>Emissions from industrial processes and product use is the most polluting factor</a:t>
              </a:r>
            </a:p>
          </p:txBody>
        </p:sp>
      </p:grpSp>
      <p:grpSp>
        <p:nvGrpSpPr>
          <p:cNvPr id="10" name="Google Shape;604;p34">
            <a:extLst>
              <a:ext uri="{FF2B5EF4-FFF2-40B4-BE49-F238E27FC236}">
                <a16:creationId xmlns:a16="http://schemas.microsoft.com/office/drawing/2014/main" id="{CE462D93-5A59-D3DA-DA74-E9BBF870AC00}"/>
              </a:ext>
            </a:extLst>
          </p:cNvPr>
          <p:cNvGrpSpPr/>
          <p:nvPr/>
        </p:nvGrpSpPr>
        <p:grpSpPr>
          <a:xfrm>
            <a:off x="5398575" y="3845726"/>
            <a:ext cx="2454929" cy="953925"/>
            <a:chOff x="1182142" y="3379988"/>
            <a:chExt cx="1872412" cy="863026"/>
          </a:xfrm>
        </p:grpSpPr>
        <p:sp>
          <p:nvSpPr>
            <p:cNvPr id="11" name="Google Shape;607;p34">
              <a:extLst>
                <a:ext uri="{FF2B5EF4-FFF2-40B4-BE49-F238E27FC236}">
                  <a16:creationId xmlns:a16="http://schemas.microsoft.com/office/drawing/2014/main" id="{86B18F9D-F735-83DE-5356-B2DB67AE0781}"/>
                </a:ext>
              </a:extLst>
            </p:cNvPr>
            <p:cNvSpPr txBox="1"/>
            <p:nvPr/>
          </p:nvSpPr>
          <p:spPr>
            <a:xfrm>
              <a:off x="1182142" y="3780791"/>
              <a:ext cx="1872412" cy="462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" name="Google Shape;608;p34">
              <a:extLst>
                <a:ext uri="{FF2B5EF4-FFF2-40B4-BE49-F238E27FC236}">
                  <a16:creationId xmlns:a16="http://schemas.microsoft.com/office/drawing/2014/main" id="{99644D66-9347-ABDF-5A87-74352B7344AF}"/>
                </a:ext>
              </a:extLst>
            </p:cNvPr>
            <p:cNvSpPr txBox="1"/>
            <p:nvPr/>
          </p:nvSpPr>
          <p:spPr>
            <a:xfrm>
              <a:off x="1182254" y="3379988"/>
              <a:ext cx="1872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5"/>
                  </a:solidFill>
                  <a:latin typeface="Playfair Display"/>
                  <a:sym typeface="Playfair Display"/>
                </a:rPr>
                <a:t>Pesticides Manufacturing is the least polluting factor</a:t>
              </a:r>
              <a:endParaRPr sz="1200" b="1" dirty="0">
                <a:solidFill>
                  <a:schemeClr val="accent5"/>
                </a:solidFill>
                <a:latin typeface="Playfair Display"/>
                <a:sym typeface="Playfair Display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1EDDBA2-E2AC-B73A-BB87-25565471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10" y="1120314"/>
            <a:ext cx="3932261" cy="2476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89C73-A0D2-7C18-F768-88FCCEA0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96" y="1120314"/>
            <a:ext cx="3665538" cy="2453853"/>
          </a:xfrm>
          <a:prstGeom prst="rect">
            <a:avLst/>
          </a:prstGeom>
        </p:spPr>
      </p:pic>
      <p:sp>
        <p:nvSpPr>
          <p:cNvPr id="2" name="Google Shape;607;p34">
            <a:extLst>
              <a:ext uri="{FF2B5EF4-FFF2-40B4-BE49-F238E27FC236}">
                <a16:creationId xmlns:a16="http://schemas.microsoft.com/office/drawing/2014/main" id="{62CBC520-1BA9-92B2-7DCC-CE7FB560C8CB}"/>
              </a:ext>
            </a:extLst>
          </p:cNvPr>
          <p:cNvSpPr txBox="1"/>
          <p:nvPr/>
        </p:nvSpPr>
        <p:spPr>
          <a:xfrm>
            <a:off x="5417993" y="4275597"/>
            <a:ext cx="2454929" cy="73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Followed by Fires in humid tropical places.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190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586">
          <a:extLst>
            <a:ext uri="{FF2B5EF4-FFF2-40B4-BE49-F238E27FC236}">
              <a16:creationId xmlns:a16="http://schemas.microsoft.com/office/drawing/2014/main" id="{BBA8C357-9673-92E9-9BFE-B6E06EF0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>
            <a:extLst>
              <a:ext uri="{FF2B5EF4-FFF2-40B4-BE49-F238E27FC236}">
                <a16:creationId xmlns:a16="http://schemas.microsoft.com/office/drawing/2014/main" id="{5E7C8C61-058A-9834-1CB5-B918EE3AD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Importance of Forestland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50280-FA78-2689-8919-E93DA546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62" y="1018052"/>
            <a:ext cx="3408716" cy="2983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11814-6F8B-A229-7389-62EDC95BA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774" y="946350"/>
            <a:ext cx="3246401" cy="2499577"/>
          </a:xfrm>
          <a:prstGeom prst="rect">
            <a:avLst/>
          </a:prstGeom>
        </p:spPr>
      </p:pic>
      <p:sp>
        <p:nvSpPr>
          <p:cNvPr id="9" name="Google Shape;607;p34">
            <a:extLst>
              <a:ext uri="{FF2B5EF4-FFF2-40B4-BE49-F238E27FC236}">
                <a16:creationId xmlns:a16="http://schemas.microsoft.com/office/drawing/2014/main" id="{1AD23207-E29C-21E8-7710-7BAC34452C67}"/>
              </a:ext>
            </a:extLst>
          </p:cNvPr>
          <p:cNvSpPr txBox="1"/>
          <p:nvPr/>
        </p:nvSpPr>
        <p:spPr>
          <a:xfrm>
            <a:off x="5173774" y="3556177"/>
            <a:ext cx="3559521" cy="144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/>
                </a:solidFill>
                <a:latin typeface="Playfair Display"/>
                <a:sym typeface="Montserrat"/>
              </a:rPr>
              <a:t>Russian Federation</a:t>
            </a: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: Approximately 49.8% of Russia's land area is forested, accounting for about </a:t>
            </a:r>
            <a:r>
              <a:rPr lang="en-US" sz="1100" b="1" dirty="0">
                <a:latin typeface="Montserrat"/>
                <a:ea typeface="Montserrat"/>
                <a:cs typeface="Montserrat"/>
                <a:sym typeface="Montserrat"/>
              </a:rPr>
              <a:t>20% </a:t>
            </a: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of the world's total forest area.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/>
                </a:solidFill>
                <a:latin typeface="Playfair Display"/>
              </a:rPr>
              <a:t>Chile</a:t>
            </a:r>
            <a:r>
              <a:rPr lang="en-US" sz="1100" dirty="0">
                <a:latin typeface="Montserrat"/>
              </a:rPr>
              <a:t>: 24.3% of its land area</a:t>
            </a:r>
            <a:endParaRPr lang="en-US" sz="1100" dirty="0">
              <a:latin typeface="Montserrat"/>
              <a:sym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/>
                </a:solidFill>
                <a:latin typeface="Playfair Display"/>
              </a:rPr>
              <a:t>Romania</a:t>
            </a:r>
            <a:r>
              <a:rPr lang="en-US" sz="1100" dirty="0">
                <a:latin typeface="Montserrat"/>
              </a:rPr>
              <a:t>: Approximately 30.1% of its land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/>
                </a:solidFill>
                <a:latin typeface="Playfair Display"/>
                <a:sym typeface="Montserrat"/>
              </a:rPr>
              <a:t>Bulgaria</a:t>
            </a:r>
            <a:r>
              <a:rPr lang="en-US" sz="1100" dirty="0">
                <a:latin typeface="Montserrat"/>
                <a:sym typeface="Montserrat"/>
              </a:rPr>
              <a:t>: 37.5% </a:t>
            </a:r>
            <a:r>
              <a:rPr lang="en-US" sz="1100" dirty="0">
                <a:latin typeface="Montserrat"/>
              </a:rPr>
              <a:t>of its land area</a:t>
            </a:r>
            <a:endParaRPr lang="en-US" sz="1100" dirty="0">
              <a:latin typeface="Montserrat"/>
              <a:sym typeface="Montserra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/>
                </a:solidFill>
                <a:latin typeface="Playfair Display"/>
              </a:rPr>
              <a:t>Finland</a:t>
            </a:r>
            <a:r>
              <a:rPr lang="en-US" sz="1100" dirty="0">
                <a:latin typeface="Montserrat"/>
              </a:rPr>
              <a:t>:</a:t>
            </a:r>
            <a:r>
              <a:rPr lang="en-US" sz="1100" dirty="0">
                <a:latin typeface="Montserrat"/>
                <a:sym typeface="Montserrat"/>
              </a:rPr>
              <a:t> </a:t>
            </a:r>
            <a:r>
              <a:rPr lang="en-US" sz="1100" dirty="0">
                <a:latin typeface="Montserrat"/>
              </a:rPr>
              <a:t>73.7% of its land area</a:t>
            </a:r>
            <a:endParaRPr lang="en-US" sz="1100" dirty="0">
              <a:latin typeface="Montserrat"/>
              <a:sym typeface="Montserra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sz="1100" dirty="0"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7560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586">
          <a:extLst>
            <a:ext uri="{FF2B5EF4-FFF2-40B4-BE49-F238E27FC236}">
              <a16:creationId xmlns:a16="http://schemas.microsoft.com/office/drawing/2014/main" id="{76A99B8F-75C7-9FE7-EC49-FE1FA1BFA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>
            <a:extLst>
              <a:ext uri="{FF2B5EF4-FFF2-40B4-BE49-F238E27FC236}">
                <a16:creationId xmlns:a16="http://schemas.microsoft.com/office/drawing/2014/main" id="{9E957206-CD2E-A3EA-58FC-8C0307D512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507" y="325976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Tracking Fire-Related Emissions: Patterns and Variability Over the Years</a:t>
            </a:r>
          </a:p>
        </p:txBody>
      </p:sp>
      <p:sp>
        <p:nvSpPr>
          <p:cNvPr id="9" name="Google Shape;607;p34">
            <a:extLst>
              <a:ext uri="{FF2B5EF4-FFF2-40B4-BE49-F238E27FC236}">
                <a16:creationId xmlns:a16="http://schemas.microsoft.com/office/drawing/2014/main" id="{2DB3A3D6-C130-1DB2-726B-9970F005AD0E}"/>
              </a:ext>
            </a:extLst>
          </p:cNvPr>
          <p:cNvSpPr txBox="1"/>
          <p:nvPr/>
        </p:nvSpPr>
        <p:spPr>
          <a:xfrm>
            <a:off x="5532895" y="3230713"/>
            <a:ext cx="3425125" cy="144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/>
                </a:solidFill>
                <a:latin typeface="Playfair Display"/>
                <a:sym typeface="Montserrat"/>
              </a:rPr>
              <a:t>Indonesian Peat Fires</a:t>
            </a: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: In 1997, extensive peat and forest fires in Indonesia released between 0.81 and 2.57 gigatons of carbon, accounting for 40% of global fossil fuel emissions that year. These fires significantly contributed to the rise in atmospheric CO₂ levels.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sz="1100" dirty="0">
              <a:latin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AA066-C203-04CF-CACD-1EE29D99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505" y="1256429"/>
            <a:ext cx="3266988" cy="1870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0D236-61F7-77D8-697F-EA7CD79E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07" y="1256429"/>
            <a:ext cx="4740051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586">
          <a:extLst>
            <a:ext uri="{FF2B5EF4-FFF2-40B4-BE49-F238E27FC236}">
              <a16:creationId xmlns:a16="http://schemas.microsoft.com/office/drawing/2014/main" id="{6EA602AB-2081-9619-D179-4A101125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>
            <a:extLst>
              <a:ext uri="{FF2B5EF4-FFF2-40B4-BE49-F238E27FC236}">
                <a16:creationId xmlns:a16="http://schemas.microsoft.com/office/drawing/2014/main" id="{7BF56738-C482-41A2-2E82-12BE3DC34B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from those who bring the change</a:t>
            </a:r>
            <a:endParaRPr dirty="0"/>
          </a:p>
        </p:txBody>
      </p:sp>
      <p:sp>
        <p:nvSpPr>
          <p:cNvPr id="9" name="Google Shape;607;p34">
            <a:extLst>
              <a:ext uri="{FF2B5EF4-FFF2-40B4-BE49-F238E27FC236}">
                <a16:creationId xmlns:a16="http://schemas.microsoft.com/office/drawing/2014/main" id="{1F849557-0BEA-9AC6-94D7-222E9B5EA6FD}"/>
              </a:ext>
            </a:extLst>
          </p:cNvPr>
          <p:cNvSpPr txBox="1"/>
          <p:nvPr/>
        </p:nvSpPr>
        <p:spPr>
          <a:xfrm>
            <a:off x="5470902" y="1116415"/>
            <a:ext cx="3316637" cy="373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324A00"/>
                </a:solidFill>
                <a:latin typeface="Playfair Display"/>
                <a:sym typeface="Montserrat"/>
              </a:rPr>
              <a:t>Common Good Practices</a:t>
            </a:r>
            <a:r>
              <a:rPr lang="en-US" sz="1800" dirty="0">
                <a:solidFill>
                  <a:srgbClr val="324A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324A00"/>
              </a:solidFill>
              <a:latin typeface="Montserrat"/>
              <a:sym typeface="Montserrat"/>
            </a:endParaRPr>
          </a:p>
          <a:p>
            <a:pPr marL="349250" lvl="2" indent="-1714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100" b="1" dirty="0">
                <a:solidFill>
                  <a:srgbClr val="324A00"/>
                </a:solidFill>
                <a:latin typeface="Playfair Display"/>
                <a:sym typeface="Montserrat"/>
              </a:rPr>
              <a:t>Sustainable Farming Practices</a:t>
            </a:r>
          </a:p>
          <a:p>
            <a:pPr marL="349250" lvl="2" indent="-1714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100" b="1" dirty="0">
                <a:solidFill>
                  <a:srgbClr val="324A00"/>
                </a:solidFill>
                <a:latin typeface="Playfair Display"/>
                <a:sym typeface="Montserrat"/>
              </a:rPr>
              <a:t>Reforestation Initiatives</a:t>
            </a:r>
          </a:p>
          <a:p>
            <a:pPr marL="349250" lvl="2" indent="-1714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100" b="1" dirty="0">
                <a:solidFill>
                  <a:srgbClr val="324A00"/>
                </a:solidFill>
                <a:latin typeface="Playfair Display"/>
              </a:rPr>
              <a:t>Agricultural Modernization</a:t>
            </a:r>
          </a:p>
          <a:p>
            <a:pPr marL="349250" lvl="2" indent="-1714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100" b="1" dirty="0">
                <a:solidFill>
                  <a:srgbClr val="324A00"/>
                </a:solidFill>
                <a:latin typeface="Playfair Display"/>
              </a:rPr>
              <a:t>Agroforestry Practices</a:t>
            </a:r>
            <a:endParaRPr lang="en-US" sz="1050" dirty="0">
              <a:solidFill>
                <a:srgbClr val="324A00"/>
              </a:solidFill>
              <a:latin typeface="Montserrat"/>
            </a:endParaRPr>
          </a:p>
          <a:p>
            <a:pPr marL="349250" lvl="2" indent="-1714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100" b="1" dirty="0">
                <a:solidFill>
                  <a:srgbClr val="324A00"/>
                </a:solidFill>
                <a:latin typeface="Playfair Display"/>
              </a:rPr>
              <a:t>Deforestation Prevention</a:t>
            </a:r>
            <a:endParaRPr sz="1050" dirty="0">
              <a:solidFill>
                <a:srgbClr val="324A00"/>
              </a:solidFill>
              <a:latin typeface="Montserrat"/>
              <a:sym typeface="Montserra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54A2C2-771B-7279-6EB3-91B36403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4" y="1116415"/>
            <a:ext cx="4046031" cy="32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9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0"/>
          <p:cNvSpPr txBox="1">
            <a:spLocks noGrp="1"/>
          </p:cNvSpPr>
          <p:nvPr>
            <p:ph type="title"/>
          </p:nvPr>
        </p:nvSpPr>
        <p:spPr>
          <a:xfrm>
            <a:off x="475927" y="309425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Overcoming Barriers to CO₂ Reduction in Agrifood</a:t>
            </a:r>
            <a:endParaRPr sz="2400" dirty="0"/>
          </a:p>
        </p:txBody>
      </p:sp>
      <p:sp>
        <p:nvSpPr>
          <p:cNvPr id="1056" name="Google Shape;1056;p90"/>
          <p:cNvSpPr/>
          <p:nvPr/>
        </p:nvSpPr>
        <p:spPr>
          <a:xfrm>
            <a:off x="3453167" y="13946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7" name="Google Shape;1057;p90"/>
          <p:cNvSpPr/>
          <p:nvPr/>
        </p:nvSpPr>
        <p:spPr>
          <a:xfrm>
            <a:off x="4967117" y="13946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90"/>
          <p:cNvSpPr/>
          <p:nvPr/>
        </p:nvSpPr>
        <p:spPr>
          <a:xfrm>
            <a:off x="3453167" y="250895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90"/>
          <p:cNvSpPr/>
          <p:nvPr/>
        </p:nvSpPr>
        <p:spPr>
          <a:xfrm>
            <a:off x="4967117" y="250895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90"/>
          <p:cNvSpPr/>
          <p:nvPr/>
        </p:nvSpPr>
        <p:spPr>
          <a:xfrm>
            <a:off x="3453167" y="36193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0" name="Google Shape;1160;p90"/>
          <p:cNvSpPr/>
          <p:nvPr/>
        </p:nvSpPr>
        <p:spPr>
          <a:xfrm>
            <a:off x="4967117" y="36193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2;p17">
            <a:extLst>
              <a:ext uri="{FF2B5EF4-FFF2-40B4-BE49-F238E27FC236}">
                <a16:creationId xmlns:a16="http://schemas.microsoft.com/office/drawing/2014/main" id="{76D68163-7325-76E4-F0A0-D69670767720}"/>
              </a:ext>
            </a:extLst>
          </p:cNvPr>
          <p:cNvSpPr txBox="1"/>
          <p:nvPr/>
        </p:nvSpPr>
        <p:spPr>
          <a:xfrm>
            <a:off x="1437270" y="1577900"/>
            <a:ext cx="201312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Clr>
                <a:srgbClr val="324A00"/>
              </a:buClr>
              <a:buSzPts val="1800"/>
              <a:buFont typeface="Playfair Display"/>
              <a:buNone/>
              <a:defRPr sz="21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Redirect Subsidies to reward sustainable practices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Google Shape;122;p17">
            <a:extLst>
              <a:ext uri="{FF2B5EF4-FFF2-40B4-BE49-F238E27FC236}">
                <a16:creationId xmlns:a16="http://schemas.microsoft.com/office/drawing/2014/main" id="{DED0D087-7E41-2E05-1520-A930F8AA1667}"/>
              </a:ext>
            </a:extLst>
          </p:cNvPr>
          <p:cNvSpPr txBox="1"/>
          <p:nvPr/>
        </p:nvSpPr>
        <p:spPr>
          <a:xfrm>
            <a:off x="1607385" y="2797451"/>
            <a:ext cx="1843007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r">
              <a:buClr>
                <a:srgbClr val="324A00"/>
              </a:buClr>
              <a:buSzPts val="1800"/>
              <a:buFont typeface="Playfair Display"/>
              <a:buNone/>
              <a:defRPr sz="1200" b="1">
                <a:solidFill>
                  <a:schemeClr val="tx2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defRPr>
            </a:lvl1pPr>
            <a:lvl2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Playfair Display"/>
              </a:rPr>
              <a:t>Carbon Pricing &amp; Taxes</a:t>
            </a:r>
            <a:endParaRPr dirty="0">
              <a:solidFill>
                <a:schemeClr val="accent1">
                  <a:lumMod val="75000"/>
                </a:schemeClr>
              </a:solidFill>
              <a:sym typeface="Playfair Display"/>
            </a:endParaRPr>
          </a:p>
        </p:txBody>
      </p:sp>
      <p:sp>
        <p:nvSpPr>
          <p:cNvPr id="28" name="Google Shape;122;p17">
            <a:extLst>
              <a:ext uri="{FF2B5EF4-FFF2-40B4-BE49-F238E27FC236}">
                <a16:creationId xmlns:a16="http://schemas.microsoft.com/office/drawing/2014/main" id="{104B22D9-00C8-9A04-2915-EA5D8BA5D6CF}"/>
              </a:ext>
            </a:extLst>
          </p:cNvPr>
          <p:cNvSpPr txBox="1"/>
          <p:nvPr/>
        </p:nvSpPr>
        <p:spPr>
          <a:xfrm>
            <a:off x="1833650" y="3832181"/>
            <a:ext cx="161674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r">
              <a:buClr>
                <a:srgbClr val="324A00"/>
              </a:buClr>
              <a:buSzPts val="1800"/>
              <a:buFont typeface="Playfair Display"/>
              <a:buNone/>
              <a:defRPr sz="1200" b="1">
                <a:solidFill>
                  <a:schemeClr val="tx2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defRPr>
            </a:lvl1pPr>
            <a:lvl2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Playfair Display"/>
              </a:rPr>
              <a:t>Investment in Green Technologies</a:t>
            </a:r>
            <a:endParaRPr dirty="0">
              <a:solidFill>
                <a:schemeClr val="accent1">
                  <a:lumMod val="75000"/>
                </a:schemeClr>
              </a:solidFill>
              <a:sym typeface="Playfair Display"/>
            </a:endParaRPr>
          </a:p>
        </p:txBody>
      </p:sp>
      <p:sp>
        <p:nvSpPr>
          <p:cNvPr id="29" name="Google Shape;122;p17">
            <a:extLst>
              <a:ext uri="{FF2B5EF4-FFF2-40B4-BE49-F238E27FC236}">
                <a16:creationId xmlns:a16="http://schemas.microsoft.com/office/drawing/2014/main" id="{59A327B4-6F65-D118-3A2B-4E1EF593CAC9}"/>
              </a:ext>
            </a:extLst>
          </p:cNvPr>
          <p:cNvSpPr txBox="1"/>
          <p:nvPr/>
        </p:nvSpPr>
        <p:spPr>
          <a:xfrm>
            <a:off x="5845817" y="1482562"/>
            <a:ext cx="161674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sym typeface="Playfair Display"/>
              </a:rPr>
              <a:t>Farmer Education &amp; Support</a:t>
            </a:r>
            <a:endParaRPr sz="1200" dirty="0">
              <a:solidFill>
                <a:schemeClr val="accent1">
                  <a:lumMod val="75000"/>
                </a:schemeClr>
              </a:solidFill>
              <a:sym typeface="Playfair Display"/>
            </a:endParaRPr>
          </a:p>
        </p:txBody>
      </p:sp>
      <p:sp>
        <p:nvSpPr>
          <p:cNvPr id="30" name="Google Shape;122;p17">
            <a:extLst>
              <a:ext uri="{FF2B5EF4-FFF2-40B4-BE49-F238E27FC236}">
                <a16:creationId xmlns:a16="http://schemas.microsoft.com/office/drawing/2014/main" id="{A967FB0C-CB46-F4A9-3532-824579B70F84}"/>
              </a:ext>
            </a:extLst>
          </p:cNvPr>
          <p:cNvSpPr txBox="1"/>
          <p:nvPr/>
        </p:nvSpPr>
        <p:spPr>
          <a:xfrm>
            <a:off x="5845817" y="2692250"/>
            <a:ext cx="1843006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200" b="1">
                <a:solidFill>
                  <a:schemeClr val="tx2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Playfair Display"/>
              </a:rPr>
              <a:t>Consumer Awareness Campaigns</a:t>
            </a:r>
            <a:endParaRPr dirty="0">
              <a:solidFill>
                <a:schemeClr val="accent1">
                  <a:lumMod val="75000"/>
                </a:schemeClr>
              </a:solidFill>
              <a:sym typeface="Playfair Display"/>
            </a:endParaRPr>
          </a:p>
        </p:txBody>
      </p:sp>
      <p:sp>
        <p:nvSpPr>
          <p:cNvPr id="31" name="Google Shape;122;p17">
            <a:extLst>
              <a:ext uri="{FF2B5EF4-FFF2-40B4-BE49-F238E27FC236}">
                <a16:creationId xmlns:a16="http://schemas.microsoft.com/office/drawing/2014/main" id="{5B535A93-02C1-36AA-37A2-33769034A7D3}"/>
              </a:ext>
            </a:extLst>
          </p:cNvPr>
          <p:cNvSpPr txBox="1"/>
          <p:nvPr/>
        </p:nvSpPr>
        <p:spPr>
          <a:xfrm>
            <a:off x="5845817" y="3832078"/>
            <a:ext cx="2142621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200" b="1">
                <a:solidFill>
                  <a:schemeClr val="tx2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Playfair Display"/>
              </a:rPr>
              <a:t>Supply Chain Transparency</a:t>
            </a:r>
            <a:endParaRPr dirty="0">
              <a:solidFill>
                <a:schemeClr val="accent1">
                  <a:lumMod val="75000"/>
                </a:schemeClr>
              </a:solidFill>
              <a:sym typeface="Playfair Display"/>
            </a:endParaRPr>
          </a:p>
        </p:txBody>
      </p:sp>
      <p:pic>
        <p:nvPicPr>
          <p:cNvPr id="32" name="Graphic 31" descr="Medal outline">
            <a:extLst>
              <a:ext uri="{FF2B5EF4-FFF2-40B4-BE49-F238E27FC236}">
                <a16:creationId xmlns:a16="http://schemas.microsoft.com/office/drawing/2014/main" id="{1FCE7425-0882-C212-924E-338B79AC5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917" y="1605350"/>
            <a:ext cx="457200" cy="457200"/>
          </a:xfrm>
          <a:prstGeom prst="rect">
            <a:avLst/>
          </a:prstGeom>
        </p:spPr>
      </p:pic>
      <p:pic>
        <p:nvPicPr>
          <p:cNvPr id="33" name="Graphic 32" descr="Link outline">
            <a:extLst>
              <a:ext uri="{FF2B5EF4-FFF2-40B4-BE49-F238E27FC236}">
                <a16:creationId xmlns:a16="http://schemas.microsoft.com/office/drawing/2014/main" id="{6B076989-4A8A-3CDA-718A-063122DF1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7867" y="3859631"/>
            <a:ext cx="457200" cy="457200"/>
          </a:xfrm>
          <a:prstGeom prst="rect">
            <a:avLst/>
          </a:prstGeom>
        </p:spPr>
      </p:pic>
      <p:pic>
        <p:nvPicPr>
          <p:cNvPr id="34" name="Graphic 33" descr="Target Audience outline">
            <a:extLst>
              <a:ext uri="{FF2B5EF4-FFF2-40B4-BE49-F238E27FC236}">
                <a16:creationId xmlns:a16="http://schemas.microsoft.com/office/drawing/2014/main" id="{9F76274B-F095-A358-A3F1-9CF6AD5307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8951" y="2695242"/>
            <a:ext cx="506116" cy="506116"/>
          </a:xfrm>
          <a:prstGeom prst="rect">
            <a:avLst/>
          </a:prstGeom>
        </p:spPr>
      </p:pic>
      <p:grpSp>
        <p:nvGrpSpPr>
          <p:cNvPr id="35" name="Google Shape;14580;p152">
            <a:extLst>
              <a:ext uri="{FF2B5EF4-FFF2-40B4-BE49-F238E27FC236}">
                <a16:creationId xmlns:a16="http://schemas.microsoft.com/office/drawing/2014/main" id="{9E3B80F3-28BC-3D11-E842-3DE319A54AE1}"/>
              </a:ext>
            </a:extLst>
          </p:cNvPr>
          <p:cNvGrpSpPr/>
          <p:nvPr/>
        </p:nvGrpSpPr>
        <p:grpSpPr>
          <a:xfrm>
            <a:off x="3740101" y="3859631"/>
            <a:ext cx="304832" cy="356512"/>
            <a:chOff x="2236525" y="3353202"/>
            <a:chExt cx="304832" cy="356512"/>
          </a:xfrm>
          <a:solidFill>
            <a:schemeClr val="accent2">
              <a:lumMod val="50000"/>
            </a:schemeClr>
          </a:solidFill>
        </p:grpSpPr>
        <p:sp>
          <p:nvSpPr>
            <p:cNvPr id="36" name="Google Shape;14581;p152">
              <a:extLst>
                <a:ext uri="{FF2B5EF4-FFF2-40B4-BE49-F238E27FC236}">
                  <a16:creationId xmlns:a16="http://schemas.microsoft.com/office/drawing/2014/main" id="{046C470E-FE2B-927B-74A9-716221AC51E5}"/>
                </a:ext>
              </a:extLst>
            </p:cNvPr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582;p152">
              <a:extLst>
                <a:ext uri="{FF2B5EF4-FFF2-40B4-BE49-F238E27FC236}">
                  <a16:creationId xmlns:a16="http://schemas.microsoft.com/office/drawing/2014/main" id="{C4C94CD5-17D4-61A3-293E-890B258EE393}"/>
                </a:ext>
              </a:extLst>
            </p:cNvPr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583;p152">
              <a:extLst>
                <a:ext uri="{FF2B5EF4-FFF2-40B4-BE49-F238E27FC236}">
                  <a16:creationId xmlns:a16="http://schemas.microsoft.com/office/drawing/2014/main" id="{1DD1FDE0-878A-3CA8-255C-D19ECAF1C62A}"/>
                </a:ext>
              </a:extLst>
            </p:cNvPr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2400;p149">
            <a:extLst>
              <a:ext uri="{FF2B5EF4-FFF2-40B4-BE49-F238E27FC236}">
                <a16:creationId xmlns:a16="http://schemas.microsoft.com/office/drawing/2014/main" id="{020F3DC1-5B94-1C93-F5C7-D280722C6B31}"/>
              </a:ext>
            </a:extLst>
          </p:cNvPr>
          <p:cNvGrpSpPr/>
          <p:nvPr/>
        </p:nvGrpSpPr>
        <p:grpSpPr>
          <a:xfrm>
            <a:off x="3663917" y="2736695"/>
            <a:ext cx="436372" cy="423210"/>
            <a:chOff x="3097241" y="2433564"/>
            <a:chExt cx="344883" cy="343387"/>
          </a:xfrm>
          <a:solidFill>
            <a:schemeClr val="accent2">
              <a:lumMod val="50000"/>
            </a:schemeClr>
          </a:solidFill>
        </p:grpSpPr>
        <p:sp>
          <p:nvSpPr>
            <p:cNvPr id="40" name="Google Shape;12401;p149">
              <a:extLst>
                <a:ext uri="{FF2B5EF4-FFF2-40B4-BE49-F238E27FC236}">
                  <a16:creationId xmlns:a16="http://schemas.microsoft.com/office/drawing/2014/main" id="{BF6CCDF4-481C-5B21-064F-5EAAA5656D63}"/>
                </a:ext>
              </a:extLst>
            </p:cNvPr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02;p149">
              <a:extLst>
                <a:ext uri="{FF2B5EF4-FFF2-40B4-BE49-F238E27FC236}">
                  <a16:creationId xmlns:a16="http://schemas.microsoft.com/office/drawing/2014/main" id="{07F20A12-E12E-64F4-A73C-5875F805B689}"/>
                </a:ext>
              </a:extLst>
            </p:cNvPr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03;p149">
              <a:extLst>
                <a:ext uri="{FF2B5EF4-FFF2-40B4-BE49-F238E27FC236}">
                  <a16:creationId xmlns:a16="http://schemas.microsoft.com/office/drawing/2014/main" id="{16B5E84F-D3CD-0713-5584-FB9C03D58F40}"/>
                </a:ext>
              </a:extLst>
            </p:cNvPr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04;p149">
              <a:extLst>
                <a:ext uri="{FF2B5EF4-FFF2-40B4-BE49-F238E27FC236}">
                  <a16:creationId xmlns:a16="http://schemas.microsoft.com/office/drawing/2014/main" id="{B228A8C7-4268-5DDA-FA1A-D2344161CAF3}"/>
                </a:ext>
              </a:extLst>
            </p:cNvPr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05;p149">
              <a:extLst>
                <a:ext uri="{FF2B5EF4-FFF2-40B4-BE49-F238E27FC236}">
                  <a16:creationId xmlns:a16="http://schemas.microsoft.com/office/drawing/2014/main" id="{47F8B433-5B08-CBC4-F4C9-C17DE39E9BA2}"/>
                </a:ext>
              </a:extLst>
            </p:cNvPr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06;p149">
              <a:extLst>
                <a:ext uri="{FF2B5EF4-FFF2-40B4-BE49-F238E27FC236}">
                  <a16:creationId xmlns:a16="http://schemas.microsoft.com/office/drawing/2014/main" id="{0D524B89-8911-E5DF-E457-9522582B700B}"/>
                </a:ext>
              </a:extLst>
            </p:cNvPr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07;p149">
              <a:extLst>
                <a:ext uri="{FF2B5EF4-FFF2-40B4-BE49-F238E27FC236}">
                  <a16:creationId xmlns:a16="http://schemas.microsoft.com/office/drawing/2014/main" id="{E61BA303-4750-8B94-04CC-6DB90EDB7E93}"/>
                </a:ext>
              </a:extLst>
            </p:cNvPr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08;p149">
              <a:extLst>
                <a:ext uri="{FF2B5EF4-FFF2-40B4-BE49-F238E27FC236}">
                  <a16:creationId xmlns:a16="http://schemas.microsoft.com/office/drawing/2014/main" id="{B0B6D44A-8B28-13DC-DAC6-B42682ED4C35}"/>
                </a:ext>
              </a:extLst>
            </p:cNvPr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09;p149">
              <a:extLst>
                <a:ext uri="{FF2B5EF4-FFF2-40B4-BE49-F238E27FC236}">
                  <a16:creationId xmlns:a16="http://schemas.microsoft.com/office/drawing/2014/main" id="{00ADC3E1-A3DC-7023-72AD-8847C17EBD45}"/>
                </a:ext>
              </a:extLst>
            </p:cNvPr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raphic 48" descr="Storytelling outline">
            <a:extLst>
              <a:ext uri="{FF2B5EF4-FFF2-40B4-BE49-F238E27FC236}">
                <a16:creationId xmlns:a16="http://schemas.microsoft.com/office/drawing/2014/main" id="{DE559300-8B76-4AE3-A4AB-89C161E962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9695" y="1577900"/>
            <a:ext cx="455605" cy="4556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26"/>
          <p:cNvSpPr txBox="1">
            <a:spLocks noGrp="1"/>
          </p:cNvSpPr>
          <p:nvPr>
            <p:ph type="title"/>
          </p:nvPr>
        </p:nvSpPr>
        <p:spPr>
          <a:xfrm>
            <a:off x="5530750" y="2930807"/>
            <a:ext cx="32250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you!</a:t>
            </a:r>
            <a:endParaRPr sz="4400" dirty="0"/>
          </a:p>
        </p:txBody>
      </p:sp>
      <p:sp>
        <p:nvSpPr>
          <p:cNvPr id="2" name="Google Shape;2197;p126">
            <a:extLst>
              <a:ext uri="{FF2B5EF4-FFF2-40B4-BE49-F238E27FC236}">
                <a16:creationId xmlns:a16="http://schemas.microsoft.com/office/drawing/2014/main" id="{1324538A-DF3A-FC16-B48E-6A56316F7451}"/>
              </a:ext>
            </a:extLst>
          </p:cNvPr>
          <p:cNvSpPr txBox="1">
            <a:spLocks/>
          </p:cNvSpPr>
          <p:nvPr/>
        </p:nvSpPr>
        <p:spPr>
          <a:xfrm>
            <a:off x="4637014" y="967688"/>
            <a:ext cx="4265969" cy="100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6000" b="1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 dirty="0"/>
          </a:p>
          <a:p>
            <a:r>
              <a:rPr lang="en-US" sz="1200" dirty="0"/>
              <a:t>Agrifood impacts our environment more than we realize. If we act now, we can reduce emissions and shape a more sustainable future. 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Will we continue on the same path, or will we cultivate change together?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36">
          <a:extLst>
            <a:ext uri="{FF2B5EF4-FFF2-40B4-BE49-F238E27FC236}">
              <a16:creationId xmlns:a16="http://schemas.microsoft.com/office/drawing/2014/main" id="{07412057-77AF-5C72-68AF-77ADCF7F3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>
            <a:extLst>
              <a:ext uri="{FF2B5EF4-FFF2-40B4-BE49-F238E27FC236}">
                <a16:creationId xmlns:a16="http://schemas.microsoft.com/office/drawing/2014/main" id="{259E47CD-EF6E-77B6-59B0-648EF7A3B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938" y="1036126"/>
            <a:ext cx="1813302" cy="916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C4303"/>
                </a:solidFill>
              </a:rPr>
              <a:t>ANNEX</a:t>
            </a:r>
            <a:endParaRPr dirty="0">
              <a:solidFill>
                <a:srgbClr val="8C43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1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0"/>
          <p:cNvSpPr txBox="1">
            <a:spLocks noGrp="1"/>
          </p:cNvSpPr>
          <p:nvPr>
            <p:ph type="title"/>
          </p:nvPr>
        </p:nvSpPr>
        <p:spPr>
          <a:xfrm>
            <a:off x="506924" y="194978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Agri-food CO2 Emissions</a:t>
            </a:r>
            <a:endParaRPr dirty="0"/>
          </a:p>
        </p:txBody>
      </p:sp>
      <p:grpSp>
        <p:nvGrpSpPr>
          <p:cNvPr id="887" name="Google Shape;887;p40"/>
          <p:cNvGrpSpPr/>
          <p:nvPr/>
        </p:nvGrpSpPr>
        <p:grpSpPr>
          <a:xfrm>
            <a:off x="506924" y="1394593"/>
            <a:ext cx="2642450" cy="1697346"/>
            <a:chOff x="1872475" y="1416125"/>
            <a:chExt cx="2387100" cy="788753"/>
          </a:xfrm>
        </p:grpSpPr>
        <p:sp>
          <p:nvSpPr>
            <p:cNvPr id="888" name="Google Shape;888;p40"/>
            <p:cNvSpPr txBox="1"/>
            <p:nvPr/>
          </p:nvSpPr>
          <p:spPr>
            <a:xfrm>
              <a:off x="1872475" y="1557178"/>
              <a:ext cx="23871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Crop Residues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Drained organic soils (CO2)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Manure applied to Soils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Manure left on Pasture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Manure Management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Rice Cultivation</a:t>
              </a:r>
            </a:p>
          </p:txBody>
        </p:sp>
        <p:sp>
          <p:nvSpPr>
            <p:cNvPr id="889" name="Google Shape;889;p40"/>
            <p:cNvSpPr txBox="1"/>
            <p:nvPr/>
          </p:nvSpPr>
          <p:spPr>
            <a:xfrm>
              <a:off x="1872475" y="1416125"/>
              <a:ext cx="2387100" cy="271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Agricultural Practices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 dirty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890" name="Google Shape;890;p40"/>
          <p:cNvGrpSpPr/>
          <p:nvPr/>
        </p:nvGrpSpPr>
        <p:grpSpPr>
          <a:xfrm>
            <a:off x="3111163" y="3540182"/>
            <a:ext cx="2921673" cy="970125"/>
            <a:chOff x="1872325" y="2732025"/>
            <a:chExt cx="2387225" cy="970125"/>
          </a:xfrm>
        </p:grpSpPr>
        <p:sp>
          <p:nvSpPr>
            <p:cNvPr id="891" name="Google Shape;891;p40"/>
            <p:cNvSpPr txBox="1"/>
            <p:nvPr/>
          </p:nvSpPr>
          <p:spPr>
            <a:xfrm>
              <a:off x="1872325" y="3054450"/>
              <a:ext cx="23871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Fires in humid tropical forests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Fires in organic soils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Forest fires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Savanna fires</a:t>
              </a:r>
            </a:p>
          </p:txBody>
        </p:sp>
        <p:sp>
          <p:nvSpPr>
            <p:cNvPr id="892" name="Google Shape;892;p40"/>
            <p:cNvSpPr txBox="1"/>
            <p:nvPr/>
          </p:nvSpPr>
          <p:spPr>
            <a:xfrm>
              <a:off x="1872450" y="2732025"/>
              <a:ext cx="23871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chemeClr val="accent5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Fire Emissions</a:t>
              </a:r>
            </a:p>
          </p:txBody>
        </p:sp>
      </p:grpSp>
      <p:grpSp>
        <p:nvGrpSpPr>
          <p:cNvPr id="893" name="Google Shape;893;p40"/>
          <p:cNvGrpSpPr/>
          <p:nvPr/>
        </p:nvGrpSpPr>
        <p:grpSpPr>
          <a:xfrm>
            <a:off x="6279532" y="1423451"/>
            <a:ext cx="2395755" cy="2585631"/>
            <a:chOff x="4884500" y="3023865"/>
            <a:chExt cx="2395755" cy="741595"/>
          </a:xfrm>
        </p:grpSpPr>
        <p:sp>
          <p:nvSpPr>
            <p:cNvPr id="894" name="Google Shape;894;p40"/>
            <p:cNvSpPr txBox="1"/>
            <p:nvPr/>
          </p:nvSpPr>
          <p:spPr>
            <a:xfrm>
              <a:off x="4893155" y="3117760"/>
              <a:ext cx="23871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Agrifood Systems Waste Disposal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Fertilizers Manufacturing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Food Household Consumption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Food Packaging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Food Processing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Food Retail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Food Transport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IPPU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On-farm Electricity Use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On-farm energy use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Pesticides Manufacturing</a:t>
              </a:r>
            </a:p>
          </p:txBody>
        </p:sp>
        <p:sp>
          <p:nvSpPr>
            <p:cNvPr id="895" name="Google Shape;895;p40"/>
            <p:cNvSpPr txBox="1"/>
            <p:nvPr/>
          </p:nvSpPr>
          <p:spPr>
            <a:xfrm>
              <a:off x="4884500" y="3023865"/>
              <a:ext cx="2387100" cy="141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chemeClr val="accent3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Agri-Food Practices</a:t>
              </a:r>
            </a:p>
          </p:txBody>
        </p:sp>
      </p:grpSp>
      <p:sp>
        <p:nvSpPr>
          <p:cNvPr id="896" name="Google Shape;896;p40"/>
          <p:cNvSpPr/>
          <p:nvPr/>
        </p:nvSpPr>
        <p:spPr>
          <a:xfrm>
            <a:off x="3442675" y="1295699"/>
            <a:ext cx="1319700" cy="131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0"/>
          <p:cNvSpPr/>
          <p:nvPr/>
        </p:nvSpPr>
        <p:spPr>
          <a:xfrm>
            <a:off x="4381885" y="1295699"/>
            <a:ext cx="1319700" cy="131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0"/>
          <p:cNvSpPr/>
          <p:nvPr/>
        </p:nvSpPr>
        <p:spPr>
          <a:xfrm>
            <a:off x="3912260" y="2145432"/>
            <a:ext cx="1319700" cy="1319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0"/>
          <p:cNvGrpSpPr/>
          <p:nvPr/>
        </p:nvGrpSpPr>
        <p:grpSpPr>
          <a:xfrm>
            <a:off x="3912260" y="1585319"/>
            <a:ext cx="1319700" cy="1319700"/>
            <a:chOff x="3912260" y="1585319"/>
            <a:chExt cx="1319700" cy="1319700"/>
          </a:xfrm>
        </p:grpSpPr>
        <p:sp>
          <p:nvSpPr>
            <p:cNvPr id="900" name="Google Shape;900;p40"/>
            <p:cNvSpPr/>
            <p:nvPr/>
          </p:nvSpPr>
          <p:spPr>
            <a:xfrm>
              <a:off x="3912260" y="1585319"/>
              <a:ext cx="1319700" cy="13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0"/>
            <p:cNvSpPr txBox="1"/>
            <p:nvPr/>
          </p:nvSpPr>
          <p:spPr>
            <a:xfrm>
              <a:off x="3921015" y="1943003"/>
              <a:ext cx="1302000" cy="6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CO2 Emissions</a:t>
              </a:r>
              <a:endParaRPr sz="1700" b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885">
          <a:extLst>
            <a:ext uri="{FF2B5EF4-FFF2-40B4-BE49-F238E27FC236}">
              <a16:creationId xmlns:a16="http://schemas.microsoft.com/office/drawing/2014/main" id="{D96CA20C-18A5-F888-30C3-681604C6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0">
            <a:extLst>
              <a:ext uri="{FF2B5EF4-FFF2-40B4-BE49-F238E27FC236}">
                <a16:creationId xmlns:a16="http://schemas.microsoft.com/office/drawing/2014/main" id="{F518672C-9BED-53AE-CB43-785A688FC5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878" y="160471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10</a:t>
            </a:r>
            <a:r>
              <a:rPr lang="en" dirty="0"/>
              <a:t> most and least populated Areas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29F35-43AE-A532-5B22-F4B0B8FF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8" y="1211937"/>
            <a:ext cx="8352244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79">
          <a:extLst>
            <a:ext uri="{FF2B5EF4-FFF2-40B4-BE49-F238E27FC236}">
              <a16:creationId xmlns:a16="http://schemas.microsoft.com/office/drawing/2014/main" id="{D3EE4F17-A15E-0F3F-0E32-C3CBDAE7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129292B-AACE-25FD-E24B-FF1DA3560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361950"/>
            <a:ext cx="76962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8" name="Google Shape;192;p19">
            <a:extLst>
              <a:ext uri="{FF2B5EF4-FFF2-40B4-BE49-F238E27FC236}">
                <a16:creationId xmlns:a16="http://schemas.microsoft.com/office/drawing/2014/main" id="{F975A100-0FF5-7C70-8704-48BA9AD67ABB}"/>
              </a:ext>
            </a:extLst>
          </p:cNvPr>
          <p:cNvSpPr txBox="1"/>
          <p:nvPr/>
        </p:nvSpPr>
        <p:spPr>
          <a:xfrm>
            <a:off x="1253553" y="1081405"/>
            <a:ext cx="648010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Our goal is to identify actionable recommendations for policymakers, producers, and consumers to adopt more sustainable practices.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3A230E1-1B83-6872-979C-9F9DE65F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80" y="2041314"/>
            <a:ext cx="3050474" cy="26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DB86290-B611-25D3-478F-156B39DA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48" y="2080003"/>
            <a:ext cx="3094673" cy="26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986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723974" y="361950"/>
            <a:ext cx="7893083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Overcoming Barriers to CO₂ Reduction in Agrifood</a:t>
            </a:r>
            <a:endParaRPr sz="2400" dirty="0"/>
          </a:p>
        </p:txBody>
      </p:sp>
      <p:sp>
        <p:nvSpPr>
          <p:cNvPr id="87" name="Google Shape;87;p17"/>
          <p:cNvSpPr/>
          <p:nvPr/>
        </p:nvSpPr>
        <p:spPr>
          <a:xfrm>
            <a:off x="822833" y="1158115"/>
            <a:ext cx="2452582" cy="3431400"/>
          </a:xfrm>
          <a:prstGeom prst="rect">
            <a:avLst/>
          </a:prstGeom>
          <a:solidFill>
            <a:srgbClr val="8C4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7"/>
          <p:cNvSpPr/>
          <p:nvPr/>
        </p:nvSpPr>
        <p:spPr>
          <a:xfrm>
            <a:off x="5896075" y="1131141"/>
            <a:ext cx="2524100" cy="3431400"/>
          </a:xfrm>
          <a:prstGeom prst="rect">
            <a:avLst/>
          </a:prstGeom>
          <a:solidFill>
            <a:srgbClr val="637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	</a:t>
            </a: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l="29442" t="1630" r="29442" b="9764"/>
          <a:stretch/>
        </p:blipFill>
        <p:spPr>
          <a:xfrm>
            <a:off x="3417207" y="1143836"/>
            <a:ext cx="2389202" cy="34313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idx="4294967295"/>
          </p:nvPr>
        </p:nvSpPr>
        <p:spPr>
          <a:xfrm>
            <a:off x="933400" y="1138263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Key Challenges Hindering CO₂ Reduction in Agrifood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6070566" y="2225101"/>
            <a:ext cx="264611" cy="341782"/>
          </a:xfrm>
          <a:custGeom>
            <a:avLst/>
            <a:gdLst/>
            <a:ahLst/>
            <a:cxnLst/>
            <a:rect l="l" t="t" r="r" b="b"/>
            <a:pathLst>
              <a:path w="8219" h="10616" extrusionOk="0">
                <a:moveTo>
                  <a:pt x="4783" y="312"/>
                </a:moveTo>
                <a:cubicBezTo>
                  <a:pt x="4982" y="312"/>
                  <a:pt x="5143" y="473"/>
                  <a:pt x="5143" y="671"/>
                </a:cubicBezTo>
                <a:cubicBezTo>
                  <a:pt x="5143" y="870"/>
                  <a:pt x="4982" y="1031"/>
                  <a:pt x="4783" y="1031"/>
                </a:cubicBezTo>
                <a:lnTo>
                  <a:pt x="2832" y="1031"/>
                </a:lnTo>
                <a:cubicBezTo>
                  <a:pt x="2634" y="1031"/>
                  <a:pt x="2472" y="870"/>
                  <a:pt x="2472" y="671"/>
                </a:cubicBezTo>
                <a:cubicBezTo>
                  <a:pt x="2472" y="473"/>
                  <a:pt x="2634" y="312"/>
                  <a:pt x="2832" y="312"/>
                </a:cubicBezTo>
                <a:close/>
                <a:moveTo>
                  <a:pt x="4401" y="1964"/>
                </a:moveTo>
                <a:lnTo>
                  <a:pt x="4401" y="2405"/>
                </a:lnTo>
                <a:lnTo>
                  <a:pt x="3214" y="2405"/>
                </a:lnTo>
                <a:lnTo>
                  <a:pt x="3214" y="1964"/>
                </a:lnTo>
                <a:close/>
                <a:moveTo>
                  <a:pt x="2078" y="2485"/>
                </a:moveTo>
                <a:cubicBezTo>
                  <a:pt x="2079" y="2485"/>
                  <a:pt x="2081" y="2485"/>
                  <a:pt x="2082" y="2485"/>
                </a:cubicBezTo>
                <a:cubicBezTo>
                  <a:pt x="2086" y="2486"/>
                  <a:pt x="2091" y="2488"/>
                  <a:pt x="2093" y="2493"/>
                </a:cubicBezTo>
                <a:lnTo>
                  <a:pt x="2306" y="2835"/>
                </a:lnTo>
                <a:lnTo>
                  <a:pt x="1873" y="3097"/>
                </a:lnTo>
                <a:lnTo>
                  <a:pt x="1664" y="2760"/>
                </a:lnTo>
                <a:cubicBezTo>
                  <a:pt x="1659" y="2751"/>
                  <a:pt x="1661" y="2740"/>
                  <a:pt x="1669" y="2735"/>
                </a:cubicBezTo>
                <a:lnTo>
                  <a:pt x="2068" y="2488"/>
                </a:lnTo>
                <a:cubicBezTo>
                  <a:pt x="2071" y="2486"/>
                  <a:pt x="2075" y="2485"/>
                  <a:pt x="2078" y="2485"/>
                </a:cubicBezTo>
                <a:close/>
                <a:moveTo>
                  <a:pt x="6296" y="4900"/>
                </a:moveTo>
                <a:lnTo>
                  <a:pt x="6296" y="5862"/>
                </a:lnTo>
                <a:lnTo>
                  <a:pt x="3915" y="5862"/>
                </a:lnTo>
                <a:cubicBezTo>
                  <a:pt x="3829" y="5862"/>
                  <a:pt x="3759" y="5932"/>
                  <a:pt x="3759" y="6018"/>
                </a:cubicBezTo>
                <a:cubicBezTo>
                  <a:pt x="3759" y="6104"/>
                  <a:pt x="3829" y="6173"/>
                  <a:pt x="3915" y="6173"/>
                </a:cubicBezTo>
                <a:lnTo>
                  <a:pt x="6296" y="6173"/>
                </a:lnTo>
                <a:lnTo>
                  <a:pt x="6296" y="6760"/>
                </a:lnTo>
                <a:lnTo>
                  <a:pt x="3915" y="6760"/>
                </a:lnTo>
                <a:cubicBezTo>
                  <a:pt x="3829" y="6760"/>
                  <a:pt x="3759" y="6830"/>
                  <a:pt x="3759" y="6915"/>
                </a:cubicBezTo>
                <a:cubicBezTo>
                  <a:pt x="3759" y="7002"/>
                  <a:pt x="3829" y="7071"/>
                  <a:pt x="3915" y="7071"/>
                </a:cubicBezTo>
                <a:lnTo>
                  <a:pt x="6296" y="7071"/>
                </a:lnTo>
                <a:lnTo>
                  <a:pt x="6296" y="7657"/>
                </a:lnTo>
                <a:lnTo>
                  <a:pt x="3915" y="7657"/>
                </a:lnTo>
                <a:cubicBezTo>
                  <a:pt x="3829" y="7657"/>
                  <a:pt x="3759" y="7727"/>
                  <a:pt x="3759" y="7813"/>
                </a:cubicBezTo>
                <a:cubicBezTo>
                  <a:pt x="3759" y="7898"/>
                  <a:pt x="3829" y="7968"/>
                  <a:pt x="3915" y="7968"/>
                </a:cubicBezTo>
                <a:lnTo>
                  <a:pt x="6296" y="7968"/>
                </a:lnTo>
                <a:lnTo>
                  <a:pt x="6296" y="8930"/>
                </a:lnTo>
                <a:lnTo>
                  <a:pt x="3396" y="8930"/>
                </a:lnTo>
                <a:cubicBezTo>
                  <a:pt x="3296" y="8930"/>
                  <a:pt x="3214" y="8849"/>
                  <a:pt x="3214" y="8749"/>
                </a:cubicBezTo>
                <a:lnTo>
                  <a:pt x="3214" y="5083"/>
                </a:lnTo>
                <a:cubicBezTo>
                  <a:pt x="3214" y="4982"/>
                  <a:pt x="3296" y="4900"/>
                  <a:pt x="3396" y="4900"/>
                </a:cubicBezTo>
                <a:close/>
                <a:moveTo>
                  <a:pt x="1001" y="2154"/>
                </a:moveTo>
                <a:cubicBezTo>
                  <a:pt x="1224" y="2154"/>
                  <a:pt x="1429" y="2259"/>
                  <a:pt x="1558" y="2438"/>
                </a:cubicBezTo>
                <a:lnTo>
                  <a:pt x="1506" y="2471"/>
                </a:lnTo>
                <a:cubicBezTo>
                  <a:pt x="1351" y="2566"/>
                  <a:pt x="1304" y="2770"/>
                  <a:pt x="1399" y="2923"/>
                </a:cubicBezTo>
                <a:lnTo>
                  <a:pt x="1608" y="3259"/>
                </a:lnTo>
                <a:cubicBezTo>
                  <a:pt x="1237" y="3501"/>
                  <a:pt x="1008" y="3922"/>
                  <a:pt x="1008" y="4367"/>
                </a:cubicBezTo>
                <a:lnTo>
                  <a:pt x="1008" y="8565"/>
                </a:lnTo>
                <a:cubicBezTo>
                  <a:pt x="1008" y="8651"/>
                  <a:pt x="1078" y="8721"/>
                  <a:pt x="1163" y="8721"/>
                </a:cubicBezTo>
                <a:cubicBezTo>
                  <a:pt x="1249" y="8721"/>
                  <a:pt x="1319" y="8651"/>
                  <a:pt x="1319" y="8565"/>
                </a:cubicBezTo>
                <a:lnTo>
                  <a:pt x="1319" y="4367"/>
                </a:lnTo>
                <a:cubicBezTo>
                  <a:pt x="1319" y="4016"/>
                  <a:pt x="1506" y="3685"/>
                  <a:pt x="1805" y="3502"/>
                </a:cubicBezTo>
                <a:lnTo>
                  <a:pt x="3103" y="2715"/>
                </a:lnTo>
                <a:lnTo>
                  <a:pt x="4513" y="2715"/>
                </a:lnTo>
                <a:lnTo>
                  <a:pt x="5809" y="3502"/>
                </a:lnTo>
                <a:cubicBezTo>
                  <a:pt x="6110" y="3685"/>
                  <a:pt x="6296" y="4016"/>
                  <a:pt x="6296" y="4367"/>
                </a:cubicBezTo>
                <a:lnTo>
                  <a:pt x="6296" y="4589"/>
                </a:lnTo>
                <a:lnTo>
                  <a:pt x="3396" y="4589"/>
                </a:lnTo>
                <a:cubicBezTo>
                  <a:pt x="3125" y="4589"/>
                  <a:pt x="2904" y="4810"/>
                  <a:pt x="2904" y="5083"/>
                </a:cubicBezTo>
                <a:lnTo>
                  <a:pt x="2904" y="8749"/>
                </a:lnTo>
                <a:cubicBezTo>
                  <a:pt x="2904" y="9020"/>
                  <a:pt x="3125" y="9241"/>
                  <a:pt x="3396" y="9241"/>
                </a:cubicBezTo>
                <a:lnTo>
                  <a:pt x="6296" y="9241"/>
                </a:lnTo>
                <a:lnTo>
                  <a:pt x="6296" y="9619"/>
                </a:lnTo>
                <a:cubicBezTo>
                  <a:pt x="6296" y="9997"/>
                  <a:pt x="5988" y="10305"/>
                  <a:pt x="5610" y="10305"/>
                </a:cubicBezTo>
                <a:lnTo>
                  <a:pt x="2005" y="10305"/>
                </a:lnTo>
                <a:cubicBezTo>
                  <a:pt x="1627" y="10305"/>
                  <a:pt x="1319" y="9997"/>
                  <a:pt x="1319" y="9619"/>
                </a:cubicBezTo>
                <a:lnTo>
                  <a:pt x="1319" y="9297"/>
                </a:lnTo>
                <a:cubicBezTo>
                  <a:pt x="1319" y="9211"/>
                  <a:pt x="1249" y="9142"/>
                  <a:pt x="1163" y="9142"/>
                </a:cubicBezTo>
                <a:cubicBezTo>
                  <a:pt x="1078" y="9142"/>
                  <a:pt x="1008" y="9211"/>
                  <a:pt x="1008" y="9297"/>
                </a:cubicBezTo>
                <a:lnTo>
                  <a:pt x="1008" y="9619"/>
                </a:lnTo>
                <a:cubicBezTo>
                  <a:pt x="1008" y="9885"/>
                  <a:pt x="1113" y="10126"/>
                  <a:pt x="1282" y="10305"/>
                </a:cubicBezTo>
                <a:lnTo>
                  <a:pt x="1012" y="10305"/>
                </a:lnTo>
                <a:cubicBezTo>
                  <a:pt x="626" y="10305"/>
                  <a:pt x="311" y="9990"/>
                  <a:pt x="311" y="9604"/>
                </a:cubicBezTo>
                <a:lnTo>
                  <a:pt x="311" y="2843"/>
                </a:lnTo>
                <a:cubicBezTo>
                  <a:pt x="311" y="2463"/>
                  <a:pt x="620" y="2154"/>
                  <a:pt x="1001" y="2154"/>
                </a:cubicBezTo>
                <a:close/>
                <a:moveTo>
                  <a:pt x="2832" y="1"/>
                </a:moveTo>
                <a:cubicBezTo>
                  <a:pt x="2462" y="1"/>
                  <a:pt x="2161" y="302"/>
                  <a:pt x="2161" y="671"/>
                </a:cubicBezTo>
                <a:cubicBezTo>
                  <a:pt x="2161" y="1042"/>
                  <a:pt x="2462" y="1342"/>
                  <a:pt x="2832" y="1342"/>
                </a:cubicBezTo>
                <a:lnTo>
                  <a:pt x="3652" y="1342"/>
                </a:lnTo>
                <a:lnTo>
                  <a:pt x="3652" y="1653"/>
                </a:lnTo>
                <a:lnTo>
                  <a:pt x="3204" y="1653"/>
                </a:lnTo>
                <a:cubicBezTo>
                  <a:pt x="3038" y="1653"/>
                  <a:pt x="2904" y="1787"/>
                  <a:pt x="2904" y="1953"/>
                </a:cubicBezTo>
                <a:lnTo>
                  <a:pt x="2904" y="2473"/>
                </a:lnTo>
                <a:lnTo>
                  <a:pt x="2572" y="2674"/>
                </a:lnTo>
                <a:lnTo>
                  <a:pt x="2357" y="2329"/>
                </a:lnTo>
                <a:cubicBezTo>
                  <a:pt x="2311" y="2254"/>
                  <a:pt x="2238" y="2202"/>
                  <a:pt x="2153" y="2182"/>
                </a:cubicBezTo>
                <a:cubicBezTo>
                  <a:pt x="2128" y="2176"/>
                  <a:pt x="2103" y="2173"/>
                  <a:pt x="2078" y="2173"/>
                </a:cubicBezTo>
                <a:cubicBezTo>
                  <a:pt x="2017" y="2173"/>
                  <a:pt x="1957" y="2190"/>
                  <a:pt x="1905" y="2223"/>
                </a:cubicBezTo>
                <a:lnTo>
                  <a:pt x="1823" y="2274"/>
                </a:lnTo>
                <a:cubicBezTo>
                  <a:pt x="1636" y="2003"/>
                  <a:pt x="1332" y="1842"/>
                  <a:pt x="1001" y="1842"/>
                </a:cubicBezTo>
                <a:cubicBezTo>
                  <a:pt x="449" y="1842"/>
                  <a:pt x="0" y="2292"/>
                  <a:pt x="0" y="2843"/>
                </a:cubicBezTo>
                <a:lnTo>
                  <a:pt x="0" y="9604"/>
                </a:lnTo>
                <a:cubicBezTo>
                  <a:pt x="0" y="10162"/>
                  <a:pt x="454" y="10616"/>
                  <a:pt x="1012" y="10616"/>
                </a:cubicBezTo>
                <a:lnTo>
                  <a:pt x="6583" y="10616"/>
                </a:lnTo>
                <a:cubicBezTo>
                  <a:pt x="7141" y="10616"/>
                  <a:pt x="7594" y="10162"/>
                  <a:pt x="7594" y="9604"/>
                </a:cubicBezTo>
                <a:lnTo>
                  <a:pt x="7594" y="8604"/>
                </a:lnTo>
                <a:cubicBezTo>
                  <a:pt x="7770" y="8540"/>
                  <a:pt x="7895" y="8372"/>
                  <a:pt x="7895" y="8174"/>
                </a:cubicBezTo>
                <a:lnTo>
                  <a:pt x="7895" y="6876"/>
                </a:lnTo>
                <a:cubicBezTo>
                  <a:pt x="7895" y="6790"/>
                  <a:pt x="7825" y="6721"/>
                  <a:pt x="7740" y="6721"/>
                </a:cubicBezTo>
                <a:cubicBezTo>
                  <a:pt x="7653" y="6721"/>
                  <a:pt x="7584" y="6790"/>
                  <a:pt x="7584" y="6876"/>
                </a:cubicBezTo>
                <a:lnTo>
                  <a:pt x="7584" y="8174"/>
                </a:lnTo>
                <a:cubicBezTo>
                  <a:pt x="7584" y="8255"/>
                  <a:pt x="7519" y="8320"/>
                  <a:pt x="7439" y="8320"/>
                </a:cubicBezTo>
                <a:cubicBezTo>
                  <a:pt x="7359" y="8320"/>
                  <a:pt x="7294" y="8255"/>
                  <a:pt x="7294" y="8174"/>
                </a:cubicBezTo>
                <a:lnTo>
                  <a:pt x="7294" y="5838"/>
                </a:lnTo>
                <a:cubicBezTo>
                  <a:pt x="7294" y="5757"/>
                  <a:pt x="7359" y="5693"/>
                  <a:pt x="7439" y="5693"/>
                </a:cubicBezTo>
                <a:cubicBezTo>
                  <a:pt x="7519" y="5693"/>
                  <a:pt x="7584" y="5757"/>
                  <a:pt x="7584" y="5838"/>
                </a:cubicBezTo>
                <a:lnTo>
                  <a:pt x="7584" y="6144"/>
                </a:lnTo>
                <a:cubicBezTo>
                  <a:pt x="7584" y="6230"/>
                  <a:pt x="7653" y="6300"/>
                  <a:pt x="7740" y="6300"/>
                </a:cubicBezTo>
                <a:cubicBezTo>
                  <a:pt x="7825" y="6300"/>
                  <a:pt x="7895" y="6230"/>
                  <a:pt x="7895" y="6144"/>
                </a:cubicBezTo>
                <a:lnTo>
                  <a:pt x="7895" y="5838"/>
                </a:lnTo>
                <a:cubicBezTo>
                  <a:pt x="7895" y="5640"/>
                  <a:pt x="7770" y="5473"/>
                  <a:pt x="7594" y="5409"/>
                </a:cubicBezTo>
                <a:lnTo>
                  <a:pt x="7594" y="3090"/>
                </a:lnTo>
                <a:cubicBezTo>
                  <a:pt x="7594" y="2970"/>
                  <a:pt x="7625" y="2853"/>
                  <a:pt x="7682" y="2748"/>
                </a:cubicBezTo>
                <a:lnTo>
                  <a:pt x="8176" y="1846"/>
                </a:lnTo>
                <a:cubicBezTo>
                  <a:pt x="8218" y="1771"/>
                  <a:pt x="8190" y="1676"/>
                  <a:pt x="8115" y="1635"/>
                </a:cubicBezTo>
                <a:cubicBezTo>
                  <a:pt x="8092" y="1622"/>
                  <a:pt x="8066" y="1616"/>
                  <a:pt x="8041" y="1616"/>
                </a:cubicBezTo>
                <a:cubicBezTo>
                  <a:pt x="7986" y="1616"/>
                  <a:pt x="7932" y="1645"/>
                  <a:pt x="7904" y="1697"/>
                </a:cubicBezTo>
                <a:lnTo>
                  <a:pt x="7409" y="2598"/>
                </a:lnTo>
                <a:cubicBezTo>
                  <a:pt x="7327" y="2749"/>
                  <a:pt x="7283" y="2919"/>
                  <a:pt x="7283" y="3090"/>
                </a:cubicBezTo>
                <a:lnTo>
                  <a:pt x="7283" y="5409"/>
                </a:lnTo>
                <a:cubicBezTo>
                  <a:pt x="7109" y="5473"/>
                  <a:pt x="6983" y="5640"/>
                  <a:pt x="6983" y="5838"/>
                </a:cubicBezTo>
                <a:lnTo>
                  <a:pt x="6983" y="8174"/>
                </a:lnTo>
                <a:cubicBezTo>
                  <a:pt x="6983" y="8372"/>
                  <a:pt x="7109" y="8540"/>
                  <a:pt x="7283" y="8604"/>
                </a:cubicBezTo>
                <a:lnTo>
                  <a:pt x="7283" y="9604"/>
                </a:lnTo>
                <a:cubicBezTo>
                  <a:pt x="7283" y="9990"/>
                  <a:pt x="6969" y="10305"/>
                  <a:pt x="6583" y="10305"/>
                </a:cubicBezTo>
                <a:lnTo>
                  <a:pt x="6332" y="10305"/>
                </a:lnTo>
                <a:cubicBezTo>
                  <a:pt x="6503" y="10126"/>
                  <a:pt x="6607" y="9885"/>
                  <a:pt x="6607" y="9619"/>
                </a:cubicBezTo>
                <a:lnTo>
                  <a:pt x="6607" y="4367"/>
                </a:lnTo>
                <a:cubicBezTo>
                  <a:pt x="6607" y="3907"/>
                  <a:pt x="6363" y="3474"/>
                  <a:pt x="5971" y="3237"/>
                </a:cubicBezTo>
                <a:lnTo>
                  <a:pt x="4712" y="2473"/>
                </a:lnTo>
                <a:lnTo>
                  <a:pt x="4712" y="1953"/>
                </a:lnTo>
                <a:cubicBezTo>
                  <a:pt x="4712" y="1787"/>
                  <a:pt x="4577" y="1653"/>
                  <a:pt x="4412" y="1653"/>
                </a:cubicBezTo>
                <a:lnTo>
                  <a:pt x="3963" y="1653"/>
                </a:lnTo>
                <a:lnTo>
                  <a:pt x="3963" y="1342"/>
                </a:lnTo>
                <a:lnTo>
                  <a:pt x="4783" y="1342"/>
                </a:lnTo>
                <a:cubicBezTo>
                  <a:pt x="5153" y="1342"/>
                  <a:pt x="5454" y="1042"/>
                  <a:pt x="5454" y="671"/>
                </a:cubicBezTo>
                <a:cubicBezTo>
                  <a:pt x="5454" y="302"/>
                  <a:pt x="5153" y="1"/>
                  <a:pt x="47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7"/>
          <p:cNvGrpSpPr/>
          <p:nvPr/>
        </p:nvGrpSpPr>
        <p:grpSpPr>
          <a:xfrm>
            <a:off x="6032495" y="2693638"/>
            <a:ext cx="340752" cy="341750"/>
            <a:chOff x="3617275" y="3003125"/>
            <a:chExt cx="264600" cy="265375"/>
          </a:xfrm>
        </p:grpSpPr>
        <p:sp>
          <p:nvSpPr>
            <p:cNvPr id="112" name="Google Shape;112;p17"/>
            <p:cNvSpPr/>
            <p:nvPr/>
          </p:nvSpPr>
          <p:spPr>
            <a:xfrm>
              <a:off x="3851025" y="3245500"/>
              <a:ext cx="8000" cy="8000"/>
            </a:xfrm>
            <a:custGeom>
              <a:avLst/>
              <a:gdLst/>
              <a:ahLst/>
              <a:cxnLst/>
              <a:rect l="l" t="t" r="r" b="b"/>
              <a:pathLst>
                <a:path w="320" h="320" extrusionOk="0">
                  <a:moveTo>
                    <a:pt x="161" y="0"/>
                  </a:moveTo>
                  <a:cubicBezTo>
                    <a:pt x="72" y="0"/>
                    <a:pt x="1" y="72"/>
                    <a:pt x="1" y="160"/>
                  </a:cubicBezTo>
                  <a:cubicBezTo>
                    <a:pt x="1" y="248"/>
                    <a:pt x="72" y="319"/>
                    <a:pt x="161" y="319"/>
                  </a:cubicBezTo>
                  <a:cubicBezTo>
                    <a:pt x="248" y="319"/>
                    <a:pt x="320" y="248"/>
                    <a:pt x="320" y="160"/>
                  </a:cubicBezTo>
                  <a:cubicBezTo>
                    <a:pt x="320" y="72"/>
                    <a:pt x="24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3640150" y="3245500"/>
              <a:ext cx="8000" cy="8000"/>
            </a:xfrm>
            <a:custGeom>
              <a:avLst/>
              <a:gdLst/>
              <a:ahLst/>
              <a:cxnLst/>
              <a:rect l="l" t="t" r="r" b="b"/>
              <a:pathLst>
                <a:path w="320" h="320" extrusionOk="0">
                  <a:moveTo>
                    <a:pt x="159" y="0"/>
                  </a:moveTo>
                  <a:cubicBezTo>
                    <a:pt x="71" y="0"/>
                    <a:pt x="1" y="72"/>
                    <a:pt x="1" y="160"/>
                  </a:cubicBezTo>
                  <a:cubicBezTo>
                    <a:pt x="1" y="248"/>
                    <a:pt x="71" y="319"/>
                    <a:pt x="159" y="319"/>
                  </a:cubicBezTo>
                  <a:cubicBezTo>
                    <a:pt x="248" y="319"/>
                    <a:pt x="319" y="248"/>
                    <a:pt x="319" y="160"/>
                  </a:cubicBezTo>
                  <a:cubicBezTo>
                    <a:pt x="319" y="72"/>
                    <a:pt x="248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3851025" y="3102800"/>
              <a:ext cx="8000" cy="8025"/>
            </a:xfrm>
            <a:custGeom>
              <a:avLst/>
              <a:gdLst/>
              <a:ahLst/>
              <a:cxnLst/>
              <a:rect l="l" t="t" r="r" b="b"/>
              <a:pathLst>
                <a:path w="320" h="321" extrusionOk="0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cubicBezTo>
                    <a:pt x="1" y="249"/>
                    <a:pt x="72" y="320"/>
                    <a:pt x="161" y="320"/>
                  </a:cubicBezTo>
                  <a:cubicBezTo>
                    <a:pt x="248" y="320"/>
                    <a:pt x="320" y="249"/>
                    <a:pt x="320" y="161"/>
                  </a:cubicBezTo>
                  <a:cubicBezTo>
                    <a:pt x="320" y="72"/>
                    <a:pt x="248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3640150" y="3102800"/>
              <a:ext cx="8000" cy="8025"/>
            </a:xfrm>
            <a:custGeom>
              <a:avLst/>
              <a:gdLst/>
              <a:ahLst/>
              <a:cxnLst/>
              <a:rect l="l" t="t" r="r" b="b"/>
              <a:pathLst>
                <a:path w="320" h="321" extrusionOk="0">
                  <a:moveTo>
                    <a:pt x="159" y="1"/>
                  </a:moveTo>
                  <a:cubicBezTo>
                    <a:pt x="71" y="1"/>
                    <a:pt x="1" y="72"/>
                    <a:pt x="1" y="161"/>
                  </a:cubicBezTo>
                  <a:cubicBezTo>
                    <a:pt x="1" y="249"/>
                    <a:pt x="71" y="320"/>
                    <a:pt x="159" y="320"/>
                  </a:cubicBezTo>
                  <a:cubicBezTo>
                    <a:pt x="248" y="320"/>
                    <a:pt x="319" y="249"/>
                    <a:pt x="319" y="161"/>
                  </a:cubicBezTo>
                  <a:cubicBezTo>
                    <a:pt x="319" y="72"/>
                    <a:pt x="24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3704800" y="3149325"/>
              <a:ext cx="57150" cy="71225"/>
            </a:xfrm>
            <a:custGeom>
              <a:avLst/>
              <a:gdLst/>
              <a:ahLst/>
              <a:cxnLst/>
              <a:rect l="l" t="t" r="r" b="b"/>
              <a:pathLst>
                <a:path w="2286" h="2849" extrusionOk="0">
                  <a:moveTo>
                    <a:pt x="739" y="0"/>
                  </a:moveTo>
                  <a:lnTo>
                    <a:pt x="295" y="2"/>
                  </a:lnTo>
                  <a:cubicBezTo>
                    <a:pt x="209" y="3"/>
                    <a:pt x="140" y="73"/>
                    <a:pt x="140" y="158"/>
                  </a:cubicBezTo>
                  <a:cubicBezTo>
                    <a:pt x="141" y="244"/>
                    <a:pt x="210" y="313"/>
                    <a:pt x="296" y="313"/>
                  </a:cubicBezTo>
                  <a:lnTo>
                    <a:pt x="414" y="313"/>
                  </a:lnTo>
                  <a:cubicBezTo>
                    <a:pt x="1" y="949"/>
                    <a:pt x="72" y="1810"/>
                    <a:pt x="629" y="2367"/>
                  </a:cubicBezTo>
                  <a:cubicBezTo>
                    <a:pt x="943" y="2680"/>
                    <a:pt x="1359" y="2849"/>
                    <a:pt x="1789" y="2849"/>
                  </a:cubicBezTo>
                  <a:cubicBezTo>
                    <a:pt x="1908" y="2849"/>
                    <a:pt x="2029" y="2836"/>
                    <a:pt x="2149" y="2809"/>
                  </a:cubicBezTo>
                  <a:cubicBezTo>
                    <a:pt x="2232" y="2790"/>
                    <a:pt x="2286" y="2707"/>
                    <a:pt x="2267" y="2623"/>
                  </a:cubicBezTo>
                  <a:cubicBezTo>
                    <a:pt x="2251" y="2551"/>
                    <a:pt x="2187" y="2501"/>
                    <a:pt x="2116" y="2501"/>
                  </a:cubicBezTo>
                  <a:cubicBezTo>
                    <a:pt x="2105" y="2501"/>
                    <a:pt x="2093" y="2503"/>
                    <a:pt x="2081" y="2505"/>
                  </a:cubicBezTo>
                  <a:cubicBezTo>
                    <a:pt x="1984" y="2527"/>
                    <a:pt x="1886" y="2538"/>
                    <a:pt x="1789" y="2538"/>
                  </a:cubicBezTo>
                  <a:cubicBezTo>
                    <a:pt x="1440" y="2538"/>
                    <a:pt x="1103" y="2401"/>
                    <a:pt x="849" y="2147"/>
                  </a:cubicBezTo>
                  <a:cubicBezTo>
                    <a:pt x="405" y="1703"/>
                    <a:pt x="342" y="1020"/>
                    <a:pt x="659" y="508"/>
                  </a:cubicBezTo>
                  <a:lnTo>
                    <a:pt x="659" y="508"/>
                  </a:lnTo>
                  <a:lnTo>
                    <a:pt x="684" y="622"/>
                  </a:lnTo>
                  <a:cubicBezTo>
                    <a:pt x="701" y="695"/>
                    <a:pt x="765" y="744"/>
                    <a:pt x="836" y="744"/>
                  </a:cubicBezTo>
                  <a:cubicBezTo>
                    <a:pt x="936" y="744"/>
                    <a:pt x="1009" y="652"/>
                    <a:pt x="988" y="555"/>
                  </a:cubicBezTo>
                  <a:lnTo>
                    <a:pt x="891" y="122"/>
                  </a:lnTo>
                  <a:cubicBezTo>
                    <a:pt x="876" y="51"/>
                    <a:pt x="812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736925" y="3138425"/>
              <a:ext cx="57375" cy="71250"/>
            </a:xfrm>
            <a:custGeom>
              <a:avLst/>
              <a:gdLst/>
              <a:ahLst/>
              <a:cxnLst/>
              <a:rect l="l" t="t" r="r" b="b"/>
              <a:pathLst>
                <a:path w="2295" h="2850" extrusionOk="0">
                  <a:moveTo>
                    <a:pt x="508" y="0"/>
                  </a:moveTo>
                  <a:cubicBezTo>
                    <a:pt x="385" y="0"/>
                    <a:pt x="260" y="14"/>
                    <a:pt x="136" y="43"/>
                  </a:cubicBezTo>
                  <a:cubicBezTo>
                    <a:pt x="53" y="62"/>
                    <a:pt x="0" y="146"/>
                    <a:pt x="19" y="229"/>
                  </a:cubicBezTo>
                  <a:cubicBezTo>
                    <a:pt x="36" y="301"/>
                    <a:pt x="100" y="350"/>
                    <a:pt x="171" y="350"/>
                  </a:cubicBezTo>
                  <a:cubicBezTo>
                    <a:pt x="183" y="350"/>
                    <a:pt x="194" y="348"/>
                    <a:pt x="206" y="346"/>
                  </a:cubicBezTo>
                  <a:cubicBezTo>
                    <a:pt x="307" y="323"/>
                    <a:pt x="408" y="311"/>
                    <a:pt x="508" y="311"/>
                  </a:cubicBezTo>
                  <a:cubicBezTo>
                    <a:pt x="857" y="311"/>
                    <a:pt x="1193" y="448"/>
                    <a:pt x="1447" y="702"/>
                  </a:cubicBezTo>
                  <a:cubicBezTo>
                    <a:pt x="1895" y="1151"/>
                    <a:pt x="1956" y="1842"/>
                    <a:pt x="1629" y="2356"/>
                  </a:cubicBezTo>
                  <a:lnTo>
                    <a:pt x="1594" y="2225"/>
                  </a:lnTo>
                  <a:cubicBezTo>
                    <a:pt x="1575" y="2155"/>
                    <a:pt x="1512" y="2109"/>
                    <a:pt x="1443" y="2109"/>
                  </a:cubicBezTo>
                  <a:cubicBezTo>
                    <a:pt x="1430" y="2109"/>
                    <a:pt x="1417" y="2111"/>
                    <a:pt x="1403" y="2115"/>
                  </a:cubicBezTo>
                  <a:cubicBezTo>
                    <a:pt x="1320" y="2136"/>
                    <a:pt x="1271" y="2222"/>
                    <a:pt x="1293" y="2305"/>
                  </a:cubicBezTo>
                  <a:lnTo>
                    <a:pt x="1403" y="2721"/>
                  </a:lnTo>
                  <a:cubicBezTo>
                    <a:pt x="1424" y="2837"/>
                    <a:pt x="1533" y="2849"/>
                    <a:pt x="1554" y="2849"/>
                  </a:cubicBezTo>
                  <a:cubicBezTo>
                    <a:pt x="1556" y="2849"/>
                    <a:pt x="1557" y="2849"/>
                    <a:pt x="1557" y="2849"/>
                  </a:cubicBezTo>
                  <a:cubicBezTo>
                    <a:pt x="1563" y="2849"/>
                    <a:pt x="1689" y="2843"/>
                    <a:pt x="2007" y="2829"/>
                  </a:cubicBezTo>
                  <a:cubicBezTo>
                    <a:pt x="2093" y="2824"/>
                    <a:pt x="2159" y="2752"/>
                    <a:pt x="2156" y="2666"/>
                  </a:cubicBezTo>
                  <a:cubicBezTo>
                    <a:pt x="2152" y="2583"/>
                    <a:pt x="2083" y="2518"/>
                    <a:pt x="2000" y="2518"/>
                  </a:cubicBezTo>
                  <a:cubicBezTo>
                    <a:pt x="1998" y="2518"/>
                    <a:pt x="1996" y="2518"/>
                    <a:pt x="1993" y="2518"/>
                  </a:cubicBezTo>
                  <a:lnTo>
                    <a:pt x="1891" y="2522"/>
                  </a:lnTo>
                  <a:cubicBezTo>
                    <a:pt x="2295" y="1888"/>
                    <a:pt x="2220" y="1035"/>
                    <a:pt x="1666" y="482"/>
                  </a:cubicBezTo>
                  <a:cubicBezTo>
                    <a:pt x="1353" y="169"/>
                    <a:pt x="938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617275" y="3003125"/>
              <a:ext cx="264600" cy="265375"/>
            </a:xfrm>
            <a:custGeom>
              <a:avLst/>
              <a:gdLst/>
              <a:ahLst/>
              <a:cxnLst/>
              <a:rect l="l" t="t" r="r" b="b"/>
              <a:pathLst>
                <a:path w="10584" h="10615" extrusionOk="0">
                  <a:moveTo>
                    <a:pt x="9410" y="311"/>
                  </a:moveTo>
                  <a:cubicBezTo>
                    <a:pt x="9450" y="311"/>
                    <a:pt x="9489" y="327"/>
                    <a:pt x="9519" y="357"/>
                  </a:cubicBezTo>
                  <a:lnTo>
                    <a:pt x="9764" y="601"/>
                  </a:lnTo>
                  <a:cubicBezTo>
                    <a:pt x="9824" y="662"/>
                    <a:pt x="9824" y="760"/>
                    <a:pt x="9764" y="821"/>
                  </a:cubicBezTo>
                  <a:lnTo>
                    <a:pt x="8796" y="1787"/>
                  </a:lnTo>
                  <a:cubicBezTo>
                    <a:pt x="8766" y="1818"/>
                    <a:pt x="8726" y="1833"/>
                    <a:pt x="8687" y="1833"/>
                  </a:cubicBezTo>
                  <a:cubicBezTo>
                    <a:pt x="8647" y="1833"/>
                    <a:pt x="8607" y="1817"/>
                    <a:pt x="8577" y="1787"/>
                  </a:cubicBezTo>
                  <a:lnTo>
                    <a:pt x="8333" y="1544"/>
                  </a:lnTo>
                  <a:cubicBezTo>
                    <a:pt x="8273" y="1484"/>
                    <a:pt x="8271" y="1386"/>
                    <a:pt x="8333" y="1324"/>
                  </a:cubicBezTo>
                  <a:lnTo>
                    <a:pt x="9300" y="357"/>
                  </a:lnTo>
                  <a:cubicBezTo>
                    <a:pt x="9330" y="327"/>
                    <a:pt x="9370" y="311"/>
                    <a:pt x="9410" y="311"/>
                  </a:cubicBezTo>
                  <a:close/>
                  <a:moveTo>
                    <a:pt x="8122" y="1773"/>
                  </a:moveTo>
                  <a:lnTo>
                    <a:pt x="8348" y="1999"/>
                  </a:lnTo>
                  <a:lnTo>
                    <a:pt x="8110" y="2236"/>
                  </a:lnTo>
                  <a:lnTo>
                    <a:pt x="7884" y="2010"/>
                  </a:lnTo>
                  <a:lnTo>
                    <a:pt x="8122" y="1773"/>
                  </a:lnTo>
                  <a:close/>
                  <a:moveTo>
                    <a:pt x="5445" y="1329"/>
                  </a:moveTo>
                  <a:cubicBezTo>
                    <a:pt x="5749" y="1329"/>
                    <a:pt x="6024" y="1494"/>
                    <a:pt x="6171" y="1755"/>
                  </a:cubicBezTo>
                  <a:lnTo>
                    <a:pt x="6003" y="1965"/>
                  </a:lnTo>
                  <a:cubicBezTo>
                    <a:pt x="5950" y="2031"/>
                    <a:pt x="5961" y="2130"/>
                    <a:pt x="6029" y="2183"/>
                  </a:cubicBezTo>
                  <a:cubicBezTo>
                    <a:pt x="6057" y="2206"/>
                    <a:pt x="6091" y="2217"/>
                    <a:pt x="6125" y="2217"/>
                  </a:cubicBezTo>
                  <a:cubicBezTo>
                    <a:pt x="6171" y="2217"/>
                    <a:pt x="6216" y="2197"/>
                    <a:pt x="6247" y="2159"/>
                  </a:cubicBezTo>
                  <a:cubicBezTo>
                    <a:pt x="6324" y="2062"/>
                    <a:pt x="6481" y="1864"/>
                    <a:pt x="6558" y="1768"/>
                  </a:cubicBezTo>
                  <a:cubicBezTo>
                    <a:pt x="6632" y="1676"/>
                    <a:pt x="6737" y="1621"/>
                    <a:pt x="6855" y="1615"/>
                  </a:cubicBezTo>
                  <a:cubicBezTo>
                    <a:pt x="6864" y="1614"/>
                    <a:pt x="6872" y="1614"/>
                    <a:pt x="6880" y="1614"/>
                  </a:cubicBezTo>
                  <a:cubicBezTo>
                    <a:pt x="6989" y="1614"/>
                    <a:pt x="7090" y="1656"/>
                    <a:pt x="7168" y="1733"/>
                  </a:cubicBezTo>
                  <a:lnTo>
                    <a:pt x="8387" y="2953"/>
                  </a:lnTo>
                  <a:cubicBezTo>
                    <a:pt x="8503" y="3069"/>
                    <a:pt x="8537" y="3239"/>
                    <a:pt x="8480" y="3387"/>
                  </a:cubicBezTo>
                  <a:lnTo>
                    <a:pt x="5633" y="3387"/>
                  </a:lnTo>
                  <a:cubicBezTo>
                    <a:pt x="5640" y="3159"/>
                    <a:pt x="5701" y="2936"/>
                    <a:pt x="5812" y="2735"/>
                  </a:cubicBezTo>
                  <a:cubicBezTo>
                    <a:pt x="5854" y="2660"/>
                    <a:pt x="5827" y="2565"/>
                    <a:pt x="5752" y="2523"/>
                  </a:cubicBezTo>
                  <a:cubicBezTo>
                    <a:pt x="5728" y="2510"/>
                    <a:pt x="5702" y="2504"/>
                    <a:pt x="5676" y="2504"/>
                  </a:cubicBezTo>
                  <a:cubicBezTo>
                    <a:pt x="5622" y="2504"/>
                    <a:pt x="5569" y="2533"/>
                    <a:pt x="5541" y="2584"/>
                  </a:cubicBezTo>
                  <a:cubicBezTo>
                    <a:pt x="5403" y="2831"/>
                    <a:pt x="5328" y="3106"/>
                    <a:pt x="5322" y="3387"/>
                  </a:cubicBezTo>
                  <a:lnTo>
                    <a:pt x="895" y="3387"/>
                  </a:lnTo>
                  <a:cubicBezTo>
                    <a:pt x="1115" y="3053"/>
                    <a:pt x="1487" y="2846"/>
                    <a:pt x="1899" y="2843"/>
                  </a:cubicBezTo>
                  <a:cubicBezTo>
                    <a:pt x="1958" y="2843"/>
                    <a:pt x="2013" y="2808"/>
                    <a:pt x="2038" y="2754"/>
                  </a:cubicBezTo>
                  <a:cubicBezTo>
                    <a:pt x="2384" y="2018"/>
                    <a:pt x="3133" y="1543"/>
                    <a:pt x="3945" y="1543"/>
                  </a:cubicBezTo>
                  <a:cubicBezTo>
                    <a:pt x="4186" y="1543"/>
                    <a:pt x="4422" y="1583"/>
                    <a:pt x="4647" y="1663"/>
                  </a:cubicBezTo>
                  <a:cubicBezTo>
                    <a:pt x="4664" y="1668"/>
                    <a:pt x="4682" y="1671"/>
                    <a:pt x="4699" y="1671"/>
                  </a:cubicBezTo>
                  <a:cubicBezTo>
                    <a:pt x="4743" y="1671"/>
                    <a:pt x="4787" y="1652"/>
                    <a:pt x="4817" y="1617"/>
                  </a:cubicBezTo>
                  <a:cubicBezTo>
                    <a:pt x="4975" y="1435"/>
                    <a:pt x="5204" y="1329"/>
                    <a:pt x="5445" y="1329"/>
                  </a:cubicBezTo>
                  <a:close/>
                  <a:moveTo>
                    <a:pt x="8644" y="2773"/>
                  </a:moveTo>
                  <a:cubicBezTo>
                    <a:pt x="9019" y="2837"/>
                    <a:pt x="9352" y="3063"/>
                    <a:pt x="9550" y="3387"/>
                  </a:cubicBezTo>
                  <a:lnTo>
                    <a:pt x="8803" y="3387"/>
                  </a:lnTo>
                  <a:cubicBezTo>
                    <a:pt x="8849" y="3172"/>
                    <a:pt x="8793" y="2945"/>
                    <a:pt x="8644" y="2773"/>
                  </a:cubicBezTo>
                  <a:close/>
                  <a:moveTo>
                    <a:pt x="10110" y="3698"/>
                  </a:moveTo>
                  <a:cubicBezTo>
                    <a:pt x="10200" y="3698"/>
                    <a:pt x="10273" y="3771"/>
                    <a:pt x="10273" y="3861"/>
                  </a:cubicBezTo>
                  <a:lnTo>
                    <a:pt x="10273" y="4434"/>
                  </a:lnTo>
                  <a:cubicBezTo>
                    <a:pt x="10273" y="4523"/>
                    <a:pt x="10200" y="4596"/>
                    <a:pt x="10111" y="4596"/>
                  </a:cubicBezTo>
                  <a:cubicBezTo>
                    <a:pt x="10110" y="4596"/>
                    <a:pt x="10110" y="4597"/>
                    <a:pt x="10110" y="4597"/>
                  </a:cubicBezTo>
                  <a:lnTo>
                    <a:pt x="475" y="4597"/>
                  </a:lnTo>
                  <a:cubicBezTo>
                    <a:pt x="475" y="4597"/>
                    <a:pt x="475" y="4596"/>
                    <a:pt x="474" y="4596"/>
                  </a:cubicBezTo>
                  <a:cubicBezTo>
                    <a:pt x="385" y="4596"/>
                    <a:pt x="312" y="4523"/>
                    <a:pt x="312" y="4434"/>
                  </a:cubicBezTo>
                  <a:lnTo>
                    <a:pt x="312" y="3861"/>
                  </a:lnTo>
                  <a:cubicBezTo>
                    <a:pt x="312" y="3771"/>
                    <a:pt x="385" y="3698"/>
                    <a:pt x="475" y="3698"/>
                  </a:cubicBezTo>
                  <a:close/>
                  <a:moveTo>
                    <a:pt x="8754" y="4908"/>
                  </a:moveTo>
                  <a:lnTo>
                    <a:pt x="8754" y="9095"/>
                  </a:lnTo>
                  <a:lnTo>
                    <a:pt x="1831" y="9095"/>
                  </a:lnTo>
                  <a:lnTo>
                    <a:pt x="1831" y="4908"/>
                  </a:lnTo>
                  <a:close/>
                  <a:moveTo>
                    <a:pt x="10111" y="9406"/>
                  </a:moveTo>
                  <a:cubicBezTo>
                    <a:pt x="10200" y="9406"/>
                    <a:pt x="10273" y="9479"/>
                    <a:pt x="10273" y="9568"/>
                  </a:cubicBezTo>
                  <a:lnTo>
                    <a:pt x="10273" y="10142"/>
                  </a:lnTo>
                  <a:cubicBezTo>
                    <a:pt x="10273" y="10231"/>
                    <a:pt x="10200" y="10304"/>
                    <a:pt x="10110" y="10304"/>
                  </a:cubicBezTo>
                  <a:lnTo>
                    <a:pt x="475" y="10304"/>
                  </a:lnTo>
                  <a:cubicBezTo>
                    <a:pt x="385" y="10304"/>
                    <a:pt x="312" y="10232"/>
                    <a:pt x="312" y="10142"/>
                  </a:cubicBezTo>
                  <a:lnTo>
                    <a:pt x="312" y="9568"/>
                  </a:lnTo>
                  <a:cubicBezTo>
                    <a:pt x="312" y="9479"/>
                    <a:pt x="385" y="9406"/>
                    <a:pt x="474" y="9406"/>
                  </a:cubicBezTo>
                  <a:close/>
                  <a:moveTo>
                    <a:pt x="9410" y="0"/>
                  </a:moveTo>
                  <a:cubicBezTo>
                    <a:pt x="9291" y="0"/>
                    <a:pt x="9171" y="46"/>
                    <a:pt x="9080" y="137"/>
                  </a:cubicBezTo>
                  <a:lnTo>
                    <a:pt x="8113" y="1104"/>
                  </a:lnTo>
                  <a:cubicBezTo>
                    <a:pt x="8018" y="1199"/>
                    <a:pt x="7965" y="1332"/>
                    <a:pt x="7978" y="1477"/>
                  </a:cubicBezTo>
                  <a:lnTo>
                    <a:pt x="7665" y="1791"/>
                  </a:lnTo>
                  <a:lnTo>
                    <a:pt x="7388" y="1514"/>
                  </a:lnTo>
                  <a:cubicBezTo>
                    <a:pt x="7253" y="1379"/>
                    <a:pt x="7068" y="1303"/>
                    <a:pt x="6878" y="1303"/>
                  </a:cubicBezTo>
                  <a:cubicBezTo>
                    <a:pt x="6864" y="1303"/>
                    <a:pt x="6851" y="1303"/>
                    <a:pt x="6838" y="1304"/>
                  </a:cubicBezTo>
                  <a:cubicBezTo>
                    <a:pt x="6665" y="1313"/>
                    <a:pt x="6503" y="1385"/>
                    <a:pt x="6380" y="1503"/>
                  </a:cubicBezTo>
                  <a:cubicBezTo>
                    <a:pt x="6168" y="1203"/>
                    <a:pt x="5823" y="1018"/>
                    <a:pt x="5445" y="1018"/>
                  </a:cubicBezTo>
                  <a:cubicBezTo>
                    <a:pt x="5149" y="1018"/>
                    <a:pt x="4866" y="1133"/>
                    <a:pt x="4654" y="1338"/>
                  </a:cubicBezTo>
                  <a:cubicBezTo>
                    <a:pt x="4425" y="1267"/>
                    <a:pt x="4187" y="1232"/>
                    <a:pt x="3945" y="1232"/>
                  </a:cubicBezTo>
                  <a:cubicBezTo>
                    <a:pt x="3045" y="1232"/>
                    <a:pt x="2213" y="1740"/>
                    <a:pt x="1799" y="2536"/>
                  </a:cubicBezTo>
                  <a:cubicBezTo>
                    <a:pt x="1255" y="2573"/>
                    <a:pt x="777" y="2896"/>
                    <a:pt x="539" y="3387"/>
                  </a:cubicBezTo>
                  <a:lnTo>
                    <a:pt x="475" y="3387"/>
                  </a:lnTo>
                  <a:cubicBezTo>
                    <a:pt x="214" y="3387"/>
                    <a:pt x="1" y="3600"/>
                    <a:pt x="1" y="3861"/>
                  </a:cubicBezTo>
                  <a:lnTo>
                    <a:pt x="1" y="4434"/>
                  </a:lnTo>
                  <a:cubicBezTo>
                    <a:pt x="1" y="4640"/>
                    <a:pt x="133" y="4816"/>
                    <a:pt x="317" y="4881"/>
                  </a:cubicBezTo>
                  <a:lnTo>
                    <a:pt x="317" y="7707"/>
                  </a:lnTo>
                  <a:cubicBezTo>
                    <a:pt x="317" y="7793"/>
                    <a:pt x="387" y="7863"/>
                    <a:pt x="474" y="7863"/>
                  </a:cubicBezTo>
                  <a:cubicBezTo>
                    <a:pt x="559" y="7863"/>
                    <a:pt x="629" y="7793"/>
                    <a:pt x="629" y="7707"/>
                  </a:cubicBezTo>
                  <a:lnTo>
                    <a:pt x="629" y="4908"/>
                  </a:lnTo>
                  <a:lnTo>
                    <a:pt x="1521" y="4908"/>
                  </a:lnTo>
                  <a:lnTo>
                    <a:pt x="1521" y="9095"/>
                  </a:lnTo>
                  <a:lnTo>
                    <a:pt x="629" y="9095"/>
                  </a:lnTo>
                  <a:lnTo>
                    <a:pt x="629" y="8454"/>
                  </a:lnTo>
                  <a:cubicBezTo>
                    <a:pt x="629" y="8367"/>
                    <a:pt x="559" y="8298"/>
                    <a:pt x="473" y="8298"/>
                  </a:cubicBezTo>
                  <a:cubicBezTo>
                    <a:pt x="387" y="8298"/>
                    <a:pt x="317" y="8367"/>
                    <a:pt x="317" y="8454"/>
                  </a:cubicBezTo>
                  <a:lnTo>
                    <a:pt x="317" y="9122"/>
                  </a:lnTo>
                  <a:cubicBezTo>
                    <a:pt x="133" y="9186"/>
                    <a:pt x="0" y="9362"/>
                    <a:pt x="0" y="9568"/>
                  </a:cubicBezTo>
                  <a:lnTo>
                    <a:pt x="0" y="10142"/>
                  </a:lnTo>
                  <a:cubicBezTo>
                    <a:pt x="0" y="10403"/>
                    <a:pt x="214" y="10615"/>
                    <a:pt x="475" y="10615"/>
                  </a:cubicBezTo>
                  <a:lnTo>
                    <a:pt x="10110" y="10615"/>
                  </a:lnTo>
                  <a:cubicBezTo>
                    <a:pt x="10372" y="10615"/>
                    <a:pt x="10584" y="10403"/>
                    <a:pt x="10584" y="10142"/>
                  </a:cubicBezTo>
                  <a:lnTo>
                    <a:pt x="10584" y="9568"/>
                  </a:lnTo>
                  <a:cubicBezTo>
                    <a:pt x="10584" y="9362"/>
                    <a:pt x="10452" y="9186"/>
                    <a:pt x="10267" y="9122"/>
                  </a:cubicBezTo>
                  <a:lnTo>
                    <a:pt x="10267" y="6285"/>
                  </a:lnTo>
                  <a:cubicBezTo>
                    <a:pt x="10267" y="6199"/>
                    <a:pt x="10198" y="6129"/>
                    <a:pt x="10111" y="6129"/>
                  </a:cubicBezTo>
                  <a:cubicBezTo>
                    <a:pt x="10026" y="6129"/>
                    <a:pt x="9956" y="6199"/>
                    <a:pt x="9956" y="6285"/>
                  </a:cubicBezTo>
                  <a:lnTo>
                    <a:pt x="9956" y="9095"/>
                  </a:lnTo>
                  <a:lnTo>
                    <a:pt x="9064" y="9095"/>
                  </a:lnTo>
                  <a:lnTo>
                    <a:pt x="9064" y="4908"/>
                  </a:lnTo>
                  <a:lnTo>
                    <a:pt x="9956" y="4908"/>
                  </a:lnTo>
                  <a:lnTo>
                    <a:pt x="9956" y="5538"/>
                  </a:lnTo>
                  <a:cubicBezTo>
                    <a:pt x="9956" y="5624"/>
                    <a:pt x="10026" y="5694"/>
                    <a:pt x="10111" y="5694"/>
                  </a:cubicBezTo>
                  <a:cubicBezTo>
                    <a:pt x="10198" y="5694"/>
                    <a:pt x="10267" y="5624"/>
                    <a:pt x="10267" y="5538"/>
                  </a:cubicBezTo>
                  <a:lnTo>
                    <a:pt x="10267" y="4881"/>
                  </a:lnTo>
                  <a:cubicBezTo>
                    <a:pt x="10452" y="4816"/>
                    <a:pt x="10584" y="4640"/>
                    <a:pt x="10584" y="4434"/>
                  </a:cubicBezTo>
                  <a:lnTo>
                    <a:pt x="10584" y="3861"/>
                  </a:lnTo>
                  <a:cubicBezTo>
                    <a:pt x="10584" y="3600"/>
                    <a:pt x="10372" y="3387"/>
                    <a:pt x="10110" y="3387"/>
                  </a:cubicBezTo>
                  <a:lnTo>
                    <a:pt x="9903" y="3387"/>
                  </a:lnTo>
                  <a:cubicBezTo>
                    <a:pt x="9781" y="3126"/>
                    <a:pt x="9594" y="2902"/>
                    <a:pt x="9357" y="2737"/>
                  </a:cubicBezTo>
                  <a:cubicBezTo>
                    <a:pt x="9083" y="2544"/>
                    <a:pt x="8761" y="2443"/>
                    <a:pt x="8425" y="2443"/>
                  </a:cubicBezTo>
                  <a:cubicBezTo>
                    <a:pt x="8397" y="2443"/>
                    <a:pt x="8369" y="2444"/>
                    <a:pt x="8341" y="2446"/>
                  </a:cubicBezTo>
                  <a:lnTo>
                    <a:pt x="8645" y="2142"/>
                  </a:lnTo>
                  <a:cubicBezTo>
                    <a:pt x="8659" y="2143"/>
                    <a:pt x="8674" y="2144"/>
                    <a:pt x="8688" y="2144"/>
                  </a:cubicBezTo>
                  <a:cubicBezTo>
                    <a:pt x="8815" y="2144"/>
                    <a:pt x="8931" y="2093"/>
                    <a:pt x="9016" y="2007"/>
                  </a:cubicBezTo>
                  <a:lnTo>
                    <a:pt x="9984" y="1040"/>
                  </a:lnTo>
                  <a:cubicBezTo>
                    <a:pt x="10166" y="858"/>
                    <a:pt x="10166" y="563"/>
                    <a:pt x="9984" y="381"/>
                  </a:cubicBezTo>
                  <a:lnTo>
                    <a:pt x="9739" y="137"/>
                  </a:lnTo>
                  <a:cubicBezTo>
                    <a:pt x="9648" y="46"/>
                    <a:pt x="9529" y="0"/>
                    <a:pt x="9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7"/>
          <p:cNvSpPr txBox="1"/>
          <p:nvPr/>
        </p:nvSpPr>
        <p:spPr>
          <a:xfrm>
            <a:off x="3254650" y="1823325"/>
            <a:ext cx="4011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1374369" y="1762655"/>
            <a:ext cx="161674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>
                <a:sym typeface="Playfair Display"/>
              </a:rPr>
              <a:t>Economic Pressures on Farmers</a:t>
            </a:r>
            <a:endParaRPr dirty="0">
              <a:sym typeface="Playfair Display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7EDFA60-2C69-2721-3276-C9F7D6147629}"/>
              </a:ext>
            </a:extLst>
          </p:cNvPr>
          <p:cNvSpPr txBox="1"/>
          <p:nvPr/>
        </p:nvSpPr>
        <p:spPr>
          <a:xfrm>
            <a:off x="1373001" y="2300546"/>
            <a:ext cx="1651724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/>
              <a:t>Weak or Inconsistent Policies</a:t>
            </a:r>
            <a:endParaRPr dirty="0">
              <a:sym typeface="Playfair Display"/>
            </a:endParaRPr>
          </a:p>
        </p:txBody>
      </p:sp>
      <p:sp>
        <p:nvSpPr>
          <p:cNvPr id="4" name="Google Shape;122;p17">
            <a:extLst>
              <a:ext uri="{FF2B5EF4-FFF2-40B4-BE49-F238E27FC236}">
                <a16:creationId xmlns:a16="http://schemas.microsoft.com/office/drawing/2014/main" id="{D88DEC8D-53A9-C09A-BBDA-45CBA9D51ECB}"/>
              </a:ext>
            </a:extLst>
          </p:cNvPr>
          <p:cNvSpPr txBox="1"/>
          <p:nvPr/>
        </p:nvSpPr>
        <p:spPr>
          <a:xfrm>
            <a:off x="1370979" y="2812646"/>
            <a:ext cx="173040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/>
              <a:t>Resistance to Change and Knowledge Gaps</a:t>
            </a:r>
            <a:endParaRPr dirty="0">
              <a:sym typeface="Playfair Display"/>
            </a:endParaRPr>
          </a:p>
        </p:txBody>
      </p:sp>
      <p:sp>
        <p:nvSpPr>
          <p:cNvPr id="5" name="Google Shape;122;p17">
            <a:extLst>
              <a:ext uri="{FF2B5EF4-FFF2-40B4-BE49-F238E27FC236}">
                <a16:creationId xmlns:a16="http://schemas.microsoft.com/office/drawing/2014/main" id="{1D4F5056-EB3E-18D1-799B-969B0FFCD398}"/>
              </a:ext>
            </a:extLst>
          </p:cNvPr>
          <p:cNvSpPr txBox="1"/>
          <p:nvPr/>
        </p:nvSpPr>
        <p:spPr>
          <a:xfrm>
            <a:off x="1339033" y="3402580"/>
            <a:ext cx="173040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/>
              <a:t>Supply Chain and Consumer Behavior</a:t>
            </a:r>
            <a:endParaRPr dirty="0">
              <a:sym typeface="Playfair Display"/>
            </a:endParaRPr>
          </a:p>
        </p:txBody>
      </p:sp>
      <p:sp>
        <p:nvSpPr>
          <p:cNvPr id="6" name="Google Shape;122;p17">
            <a:extLst>
              <a:ext uri="{FF2B5EF4-FFF2-40B4-BE49-F238E27FC236}">
                <a16:creationId xmlns:a16="http://schemas.microsoft.com/office/drawing/2014/main" id="{68209ECE-96CC-EA7D-058F-B08FFC306D4C}"/>
              </a:ext>
            </a:extLst>
          </p:cNvPr>
          <p:cNvSpPr txBox="1"/>
          <p:nvPr/>
        </p:nvSpPr>
        <p:spPr>
          <a:xfrm>
            <a:off x="1339033" y="3945445"/>
            <a:ext cx="1915617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/>
              <a:t>Land Use and Deforestation</a:t>
            </a:r>
            <a:endParaRPr dirty="0">
              <a:sym typeface="Playfair Display"/>
            </a:endParaRPr>
          </a:p>
        </p:txBody>
      </p:sp>
      <p:sp>
        <p:nvSpPr>
          <p:cNvPr id="7" name="Google Shape;96;p17">
            <a:extLst>
              <a:ext uri="{FF2B5EF4-FFF2-40B4-BE49-F238E27FC236}">
                <a16:creationId xmlns:a16="http://schemas.microsoft.com/office/drawing/2014/main" id="{42BCFAA1-04CF-4FA8-7DB7-5B6B8BFE105C}"/>
              </a:ext>
            </a:extLst>
          </p:cNvPr>
          <p:cNvSpPr txBox="1">
            <a:spLocks/>
          </p:cNvSpPr>
          <p:nvPr/>
        </p:nvSpPr>
        <p:spPr>
          <a:xfrm>
            <a:off x="5998418" y="1174786"/>
            <a:ext cx="2421757" cy="46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lt1"/>
                </a:solidFill>
              </a:rPr>
              <a:t>Breaking Through The Barriers</a:t>
            </a:r>
          </a:p>
        </p:txBody>
      </p:sp>
      <p:sp>
        <p:nvSpPr>
          <p:cNvPr id="8" name="Google Shape;122;p17">
            <a:extLst>
              <a:ext uri="{FF2B5EF4-FFF2-40B4-BE49-F238E27FC236}">
                <a16:creationId xmlns:a16="http://schemas.microsoft.com/office/drawing/2014/main" id="{A7C07C7B-A4BD-F48D-5B7E-A89ED4AA7EAD}"/>
              </a:ext>
            </a:extLst>
          </p:cNvPr>
          <p:cNvSpPr txBox="1"/>
          <p:nvPr/>
        </p:nvSpPr>
        <p:spPr>
          <a:xfrm>
            <a:off x="6424544" y="1617197"/>
            <a:ext cx="201312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Redirect Subsidies to reward sustainable practices</a:t>
            </a:r>
            <a:endParaRPr sz="1050" b="1" dirty="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Google Shape;122;p17">
            <a:extLst>
              <a:ext uri="{FF2B5EF4-FFF2-40B4-BE49-F238E27FC236}">
                <a16:creationId xmlns:a16="http://schemas.microsoft.com/office/drawing/2014/main" id="{E823CD6F-D47B-4832-ABA0-D50B771A41AA}"/>
              </a:ext>
            </a:extLst>
          </p:cNvPr>
          <p:cNvSpPr txBox="1"/>
          <p:nvPr/>
        </p:nvSpPr>
        <p:spPr>
          <a:xfrm>
            <a:off x="6448585" y="2172509"/>
            <a:ext cx="1843007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>
                <a:sym typeface="Playfair Display"/>
              </a:rPr>
              <a:t>Carbon Pricing &amp; Taxes</a:t>
            </a:r>
            <a:endParaRPr dirty="0">
              <a:sym typeface="Playfair Display"/>
            </a:endParaRPr>
          </a:p>
        </p:txBody>
      </p:sp>
      <p:sp>
        <p:nvSpPr>
          <p:cNvPr id="10" name="Google Shape;122;p17">
            <a:extLst>
              <a:ext uri="{FF2B5EF4-FFF2-40B4-BE49-F238E27FC236}">
                <a16:creationId xmlns:a16="http://schemas.microsoft.com/office/drawing/2014/main" id="{7ADE80E6-D9D7-D93D-72AD-250E5AC5B39D}"/>
              </a:ext>
            </a:extLst>
          </p:cNvPr>
          <p:cNvSpPr txBox="1"/>
          <p:nvPr/>
        </p:nvSpPr>
        <p:spPr>
          <a:xfrm>
            <a:off x="6448585" y="2619669"/>
            <a:ext cx="161674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>
                <a:sym typeface="Playfair Display"/>
              </a:rPr>
              <a:t>Investment in Green Technologies</a:t>
            </a:r>
            <a:endParaRPr dirty="0">
              <a:sym typeface="Playfair Display"/>
            </a:endParaRPr>
          </a:p>
        </p:txBody>
      </p:sp>
      <p:sp>
        <p:nvSpPr>
          <p:cNvPr id="11" name="Google Shape;122;p17">
            <a:extLst>
              <a:ext uri="{FF2B5EF4-FFF2-40B4-BE49-F238E27FC236}">
                <a16:creationId xmlns:a16="http://schemas.microsoft.com/office/drawing/2014/main" id="{AD9E86B8-469F-EED1-3F4D-294A41FA0F00}"/>
              </a:ext>
            </a:extLst>
          </p:cNvPr>
          <p:cNvSpPr txBox="1"/>
          <p:nvPr/>
        </p:nvSpPr>
        <p:spPr>
          <a:xfrm>
            <a:off x="6448585" y="3117825"/>
            <a:ext cx="161674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>
                <a:sym typeface="Playfair Display"/>
              </a:rPr>
              <a:t>Farmer Education &amp; Support</a:t>
            </a:r>
            <a:endParaRPr dirty="0">
              <a:sym typeface="Playfair Display"/>
            </a:endParaRPr>
          </a:p>
        </p:txBody>
      </p:sp>
      <p:sp>
        <p:nvSpPr>
          <p:cNvPr id="12" name="Google Shape;122;p17">
            <a:extLst>
              <a:ext uri="{FF2B5EF4-FFF2-40B4-BE49-F238E27FC236}">
                <a16:creationId xmlns:a16="http://schemas.microsoft.com/office/drawing/2014/main" id="{06838F09-6D5C-7F50-499C-D484E8DEDAF0}"/>
              </a:ext>
            </a:extLst>
          </p:cNvPr>
          <p:cNvSpPr txBox="1"/>
          <p:nvPr/>
        </p:nvSpPr>
        <p:spPr>
          <a:xfrm>
            <a:off x="6424544" y="3625232"/>
            <a:ext cx="1843006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>
                <a:sym typeface="Playfair Display"/>
              </a:rPr>
              <a:t>Consumer Awareness Campaigns</a:t>
            </a:r>
            <a:endParaRPr dirty="0">
              <a:sym typeface="Playfair Display"/>
            </a:endParaRPr>
          </a:p>
        </p:txBody>
      </p:sp>
      <p:sp>
        <p:nvSpPr>
          <p:cNvPr id="13" name="Google Shape;122;p17">
            <a:extLst>
              <a:ext uri="{FF2B5EF4-FFF2-40B4-BE49-F238E27FC236}">
                <a16:creationId xmlns:a16="http://schemas.microsoft.com/office/drawing/2014/main" id="{614B89D2-8F74-C372-8717-03258B0C35B3}"/>
              </a:ext>
            </a:extLst>
          </p:cNvPr>
          <p:cNvSpPr txBox="1"/>
          <p:nvPr/>
        </p:nvSpPr>
        <p:spPr>
          <a:xfrm>
            <a:off x="6407052" y="4077415"/>
            <a:ext cx="2142621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050" b="1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</a:defRPr>
            </a:lvl1pPr>
          </a:lstStyle>
          <a:p>
            <a:r>
              <a:rPr lang="en-US" dirty="0">
                <a:sym typeface="Playfair Display"/>
              </a:rPr>
              <a:t>Supply Chain Transparency</a:t>
            </a:r>
            <a:endParaRPr dirty="0">
              <a:sym typeface="Playfair Display"/>
            </a:endParaRPr>
          </a:p>
        </p:txBody>
      </p:sp>
      <p:pic>
        <p:nvPicPr>
          <p:cNvPr id="25" name="Graphic 24" descr="Deciduous tree outline">
            <a:extLst>
              <a:ext uri="{FF2B5EF4-FFF2-40B4-BE49-F238E27FC236}">
                <a16:creationId xmlns:a16="http://schemas.microsoft.com/office/drawing/2014/main" id="{B3A0747E-1AC4-99D2-6574-CAF1C0B6F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227" y="3967018"/>
            <a:ext cx="371130" cy="371130"/>
          </a:xfrm>
          <a:prstGeom prst="rect">
            <a:avLst/>
          </a:prstGeom>
        </p:spPr>
      </p:pic>
      <p:pic>
        <p:nvPicPr>
          <p:cNvPr id="27" name="Graphic 26" descr="Storytelling outline">
            <a:extLst>
              <a:ext uri="{FF2B5EF4-FFF2-40B4-BE49-F238E27FC236}">
                <a16:creationId xmlns:a16="http://schemas.microsoft.com/office/drawing/2014/main" id="{363A0744-09B0-B8EB-62FB-40321324B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2980" y="3139086"/>
            <a:ext cx="455605" cy="455605"/>
          </a:xfrm>
          <a:prstGeom prst="rect">
            <a:avLst/>
          </a:prstGeom>
        </p:spPr>
      </p:pic>
      <p:pic>
        <p:nvPicPr>
          <p:cNvPr id="29" name="Graphic 28" descr="Target Audience outline">
            <a:extLst>
              <a:ext uri="{FF2B5EF4-FFF2-40B4-BE49-F238E27FC236}">
                <a16:creationId xmlns:a16="http://schemas.microsoft.com/office/drawing/2014/main" id="{2ECB5114-7B58-408E-C931-BC2903B09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3204" y="3584564"/>
            <a:ext cx="506116" cy="506116"/>
          </a:xfrm>
          <a:prstGeom prst="rect">
            <a:avLst/>
          </a:prstGeom>
        </p:spPr>
      </p:pic>
      <p:pic>
        <p:nvPicPr>
          <p:cNvPr id="31" name="Graphic 30" descr="Link outline">
            <a:extLst>
              <a:ext uri="{FF2B5EF4-FFF2-40B4-BE49-F238E27FC236}">
                <a16:creationId xmlns:a16="http://schemas.microsoft.com/office/drawing/2014/main" id="{7EA436A2-EAB1-78B0-8F15-15C73F989B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02120" y="4012359"/>
            <a:ext cx="457200" cy="457200"/>
          </a:xfrm>
          <a:prstGeom prst="rect">
            <a:avLst/>
          </a:prstGeom>
        </p:spPr>
      </p:pic>
      <p:pic>
        <p:nvPicPr>
          <p:cNvPr id="32" name="Graphic 31" descr="Target Audience outline">
            <a:extLst>
              <a:ext uri="{FF2B5EF4-FFF2-40B4-BE49-F238E27FC236}">
                <a16:creationId xmlns:a16="http://schemas.microsoft.com/office/drawing/2014/main" id="{B5D29B98-DA66-515C-0A95-DF64FE9AB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0920" y="3371815"/>
            <a:ext cx="506116" cy="506116"/>
          </a:xfrm>
          <a:prstGeom prst="rect">
            <a:avLst/>
          </a:prstGeom>
        </p:spPr>
      </p:pic>
      <p:pic>
        <p:nvPicPr>
          <p:cNvPr id="33" name="Graphic 32" descr="Storytelling outline">
            <a:extLst>
              <a:ext uri="{FF2B5EF4-FFF2-40B4-BE49-F238E27FC236}">
                <a16:creationId xmlns:a16="http://schemas.microsoft.com/office/drawing/2014/main" id="{230B96F6-4576-ABDF-EB79-E3417A10D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547" y="2827123"/>
            <a:ext cx="455605" cy="455605"/>
          </a:xfrm>
          <a:prstGeom prst="rect">
            <a:avLst/>
          </a:prstGeom>
        </p:spPr>
      </p:pic>
      <p:pic>
        <p:nvPicPr>
          <p:cNvPr id="35" name="Graphic 34" descr="Medal outline">
            <a:extLst>
              <a:ext uri="{FF2B5EF4-FFF2-40B4-BE49-F238E27FC236}">
                <a16:creationId xmlns:a16="http://schemas.microsoft.com/office/drawing/2014/main" id="{2158023D-5515-FA3E-B22D-E0219260C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7344" y="1641146"/>
            <a:ext cx="457200" cy="457200"/>
          </a:xfrm>
          <a:prstGeom prst="rect">
            <a:avLst/>
          </a:prstGeom>
        </p:spPr>
      </p:pic>
      <p:pic>
        <p:nvPicPr>
          <p:cNvPr id="37" name="Graphic 36" descr="Cycle with people outline">
            <a:extLst>
              <a:ext uri="{FF2B5EF4-FFF2-40B4-BE49-F238E27FC236}">
                <a16:creationId xmlns:a16="http://schemas.microsoft.com/office/drawing/2014/main" id="{FF71E91D-CB87-179B-22C1-BBB3AF91D9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3774" y="2290040"/>
            <a:ext cx="465945" cy="465945"/>
          </a:xfrm>
          <a:prstGeom prst="rect">
            <a:avLst/>
          </a:prstGeom>
        </p:spPr>
      </p:pic>
      <p:pic>
        <p:nvPicPr>
          <p:cNvPr id="39" name="Graphic 38" descr="Farmer female outline">
            <a:extLst>
              <a:ext uri="{FF2B5EF4-FFF2-40B4-BE49-F238E27FC236}">
                <a16:creationId xmlns:a16="http://schemas.microsoft.com/office/drawing/2014/main" id="{5AE7372D-BA43-A2C9-4E16-93C70A5C3A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7457" y="1779205"/>
            <a:ext cx="459421" cy="4594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23900" y="361950"/>
            <a:ext cx="76962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723900" y="1545150"/>
            <a:ext cx="7696200" cy="2208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-US" b="1" dirty="0">
                <a:solidFill>
                  <a:schemeClr val="dk1"/>
                </a:solidFill>
              </a:rPr>
              <a:t>Raise Awareness</a:t>
            </a:r>
            <a:r>
              <a:rPr lang="en-US" dirty="0">
                <a:solidFill>
                  <a:schemeClr val="dk1"/>
                </a:solidFill>
              </a:rPr>
              <a:t>: Highlight the environmental impact of different agricultural activities and food production processes.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-US" b="1" dirty="0">
                <a:solidFill>
                  <a:schemeClr val="dk1"/>
                </a:solidFill>
              </a:rPr>
              <a:t>Promote Change</a:t>
            </a:r>
            <a:r>
              <a:rPr lang="en-US" dirty="0">
                <a:solidFill>
                  <a:schemeClr val="dk1"/>
                </a:solidFill>
              </a:rPr>
              <a:t>: Provide data-driven insights to encourage the adoption of greener practices within the agrifood sector.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source</a:t>
            </a:r>
          </a:p>
        </p:txBody>
      </p:sp>
      <p:grpSp>
        <p:nvGrpSpPr>
          <p:cNvPr id="6" name="Google Shape;244;p21">
            <a:extLst>
              <a:ext uri="{FF2B5EF4-FFF2-40B4-BE49-F238E27FC236}">
                <a16:creationId xmlns:a16="http://schemas.microsoft.com/office/drawing/2014/main" id="{096DE5F5-8FF8-9400-BD0A-B535EE253A6C}"/>
              </a:ext>
            </a:extLst>
          </p:cNvPr>
          <p:cNvGrpSpPr/>
          <p:nvPr/>
        </p:nvGrpSpPr>
        <p:grpSpPr>
          <a:xfrm>
            <a:off x="1613550" y="3016445"/>
            <a:ext cx="6290586" cy="1161940"/>
            <a:chOff x="1613550" y="2211525"/>
            <a:chExt cx="5916900" cy="1123200"/>
          </a:xfrm>
        </p:grpSpPr>
        <p:grpSp>
          <p:nvGrpSpPr>
            <p:cNvPr id="7" name="Google Shape;245;p21">
              <a:extLst>
                <a:ext uri="{FF2B5EF4-FFF2-40B4-BE49-F238E27FC236}">
                  <a16:creationId xmlns:a16="http://schemas.microsoft.com/office/drawing/2014/main" id="{2AFE49A4-CBDC-6F33-2BD6-19E0C2A21F80}"/>
                </a:ext>
              </a:extLst>
            </p:cNvPr>
            <p:cNvGrpSpPr/>
            <p:nvPr/>
          </p:nvGrpSpPr>
          <p:grpSpPr>
            <a:xfrm>
              <a:off x="2265450" y="2308272"/>
              <a:ext cx="5265000" cy="929700"/>
              <a:chOff x="2265450" y="2308272"/>
              <a:chExt cx="5265000" cy="929700"/>
            </a:xfrm>
          </p:grpSpPr>
          <p:sp>
            <p:nvSpPr>
              <p:cNvPr id="10" name="Google Shape;246;p21">
                <a:extLst>
                  <a:ext uri="{FF2B5EF4-FFF2-40B4-BE49-F238E27FC236}">
                    <a16:creationId xmlns:a16="http://schemas.microsoft.com/office/drawing/2014/main" id="{324AFD13-78F2-0324-418C-B29F26652B5D}"/>
                  </a:ext>
                </a:extLst>
              </p:cNvPr>
              <p:cNvSpPr/>
              <p:nvPr/>
            </p:nvSpPr>
            <p:spPr>
              <a:xfrm>
                <a:off x="2265450" y="2308272"/>
                <a:ext cx="5265000" cy="929700"/>
              </a:xfrm>
              <a:prstGeom prst="chevron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" name="Google Shape;247;p21">
                <a:extLst>
                  <a:ext uri="{FF2B5EF4-FFF2-40B4-BE49-F238E27FC236}">
                    <a16:creationId xmlns:a16="http://schemas.microsoft.com/office/drawing/2014/main" id="{CC294F7D-E236-10BE-8689-938E74BDEB9F}"/>
                  </a:ext>
                </a:extLst>
              </p:cNvPr>
              <p:cNvGrpSpPr/>
              <p:nvPr/>
            </p:nvGrpSpPr>
            <p:grpSpPr>
              <a:xfrm>
                <a:off x="2736750" y="2308275"/>
                <a:ext cx="4323900" cy="815250"/>
                <a:chOff x="2736750" y="2308275"/>
                <a:chExt cx="4323900" cy="815250"/>
              </a:xfrm>
            </p:grpSpPr>
            <p:sp>
              <p:nvSpPr>
                <p:cNvPr id="16" name="Google Shape;248;p21">
                  <a:extLst>
                    <a:ext uri="{FF2B5EF4-FFF2-40B4-BE49-F238E27FC236}">
                      <a16:creationId xmlns:a16="http://schemas.microsoft.com/office/drawing/2014/main" id="{A1BB57A5-CCF1-EC34-7B31-7AA1EDAD39F2}"/>
                    </a:ext>
                  </a:extLst>
                </p:cNvPr>
                <p:cNvSpPr txBox="1"/>
                <p:nvPr/>
              </p:nvSpPr>
              <p:spPr>
                <a:xfrm>
                  <a:off x="2736750" y="2636025"/>
                  <a:ext cx="4323900" cy="48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chemeClr val="lt2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Sample of the dataset has been compared and verified with the data available at FAOStat</a:t>
                  </a:r>
                  <a:endParaRPr sz="1300" dirty="0">
                    <a:solidFill>
                      <a:schemeClr val="lt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" name="Google Shape;249;p21">
                  <a:extLst>
                    <a:ext uri="{FF2B5EF4-FFF2-40B4-BE49-F238E27FC236}">
                      <a16:creationId xmlns:a16="http://schemas.microsoft.com/office/drawing/2014/main" id="{69F340E5-CC43-A15D-0E73-608A099190F4}"/>
                    </a:ext>
                  </a:extLst>
                </p:cNvPr>
                <p:cNvSpPr txBox="1"/>
                <p:nvPr/>
              </p:nvSpPr>
              <p:spPr>
                <a:xfrm>
                  <a:off x="2736750" y="2308275"/>
                  <a:ext cx="4323900" cy="32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 b="1" dirty="0">
                      <a:solidFill>
                        <a:schemeClr val="lt2"/>
                      </a:solidFill>
                      <a:latin typeface="Playfair Display"/>
                      <a:ea typeface="Playfair Display"/>
                      <a:cs typeface="Playfair Display"/>
                      <a:sym typeface="Playfair Display"/>
                    </a:rPr>
                    <a:t>FAOStat</a:t>
                  </a:r>
                  <a:endParaRPr sz="1700" b="1" dirty="0">
                    <a:solidFill>
                      <a:schemeClr val="lt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endParaRPr>
                </a:p>
              </p:txBody>
            </p:sp>
          </p:grpSp>
        </p:grpSp>
        <p:sp>
          <p:nvSpPr>
            <p:cNvPr id="8" name="Google Shape;250;p21">
              <a:extLst>
                <a:ext uri="{FF2B5EF4-FFF2-40B4-BE49-F238E27FC236}">
                  <a16:creationId xmlns:a16="http://schemas.microsoft.com/office/drawing/2014/main" id="{17A32A6D-1576-8CBE-EC1F-EFD332038A84}"/>
                </a:ext>
              </a:extLst>
            </p:cNvPr>
            <p:cNvSpPr/>
            <p:nvPr/>
          </p:nvSpPr>
          <p:spPr>
            <a:xfrm>
              <a:off x="1613550" y="2211525"/>
              <a:ext cx="1123200" cy="1123200"/>
            </a:xfrm>
            <a:prstGeom prst="ellipse">
              <a:avLst/>
            </a:prstGeom>
            <a:solidFill>
              <a:srgbClr val="F9F7F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51;p21">
            <a:extLst>
              <a:ext uri="{FF2B5EF4-FFF2-40B4-BE49-F238E27FC236}">
                <a16:creationId xmlns:a16="http://schemas.microsoft.com/office/drawing/2014/main" id="{384C1BE3-F513-7D60-0721-872A65A36E1C}"/>
              </a:ext>
            </a:extLst>
          </p:cNvPr>
          <p:cNvGrpSpPr/>
          <p:nvPr/>
        </p:nvGrpSpPr>
        <p:grpSpPr>
          <a:xfrm>
            <a:off x="1613550" y="1350371"/>
            <a:ext cx="6290586" cy="1161940"/>
            <a:chOff x="1613550" y="934500"/>
            <a:chExt cx="5916900" cy="1123200"/>
          </a:xfrm>
        </p:grpSpPr>
        <p:grpSp>
          <p:nvGrpSpPr>
            <p:cNvPr id="19" name="Google Shape;252;p21">
              <a:extLst>
                <a:ext uri="{FF2B5EF4-FFF2-40B4-BE49-F238E27FC236}">
                  <a16:creationId xmlns:a16="http://schemas.microsoft.com/office/drawing/2014/main" id="{4E160C1B-7631-ECFC-C0EC-5140CEC9791F}"/>
                </a:ext>
              </a:extLst>
            </p:cNvPr>
            <p:cNvGrpSpPr/>
            <p:nvPr/>
          </p:nvGrpSpPr>
          <p:grpSpPr>
            <a:xfrm>
              <a:off x="2265450" y="1031275"/>
              <a:ext cx="5265000" cy="929700"/>
              <a:chOff x="2265450" y="1031275"/>
              <a:chExt cx="5265000" cy="929700"/>
            </a:xfrm>
          </p:grpSpPr>
          <p:sp>
            <p:nvSpPr>
              <p:cNvPr id="21" name="Google Shape;253;p21">
                <a:extLst>
                  <a:ext uri="{FF2B5EF4-FFF2-40B4-BE49-F238E27FC236}">
                    <a16:creationId xmlns:a16="http://schemas.microsoft.com/office/drawing/2014/main" id="{4BDB9D98-A157-3EA4-DA66-B06B81FEC95C}"/>
                  </a:ext>
                </a:extLst>
              </p:cNvPr>
              <p:cNvSpPr/>
              <p:nvPr/>
            </p:nvSpPr>
            <p:spPr>
              <a:xfrm>
                <a:off x="2265450" y="1031275"/>
                <a:ext cx="5265000" cy="9297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254;p21">
                <a:extLst>
                  <a:ext uri="{FF2B5EF4-FFF2-40B4-BE49-F238E27FC236}">
                    <a16:creationId xmlns:a16="http://schemas.microsoft.com/office/drawing/2014/main" id="{8D71B095-B179-1B16-5B03-727A5C3E6759}"/>
                  </a:ext>
                </a:extLst>
              </p:cNvPr>
              <p:cNvGrpSpPr/>
              <p:nvPr/>
            </p:nvGrpSpPr>
            <p:grpSpPr>
              <a:xfrm>
                <a:off x="2736750" y="1031275"/>
                <a:ext cx="4323900" cy="739974"/>
                <a:chOff x="2736750" y="1031275"/>
                <a:chExt cx="4323900" cy="739974"/>
              </a:xfrm>
            </p:grpSpPr>
            <p:sp>
              <p:nvSpPr>
                <p:cNvPr id="23" name="Google Shape;255;p21">
                  <a:extLst>
                    <a:ext uri="{FF2B5EF4-FFF2-40B4-BE49-F238E27FC236}">
                      <a16:creationId xmlns:a16="http://schemas.microsoft.com/office/drawing/2014/main" id="{4B44E320-0031-671E-00C0-480470A4FDCB}"/>
                    </a:ext>
                  </a:extLst>
                </p:cNvPr>
                <p:cNvSpPr txBox="1"/>
                <p:nvPr/>
              </p:nvSpPr>
              <p:spPr>
                <a:xfrm>
                  <a:off x="2736750" y="1283749"/>
                  <a:ext cx="4323900" cy="48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 dirty="0">
                      <a:solidFill>
                        <a:schemeClr val="lt2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The agricultural CO2 emission dataset has been constructed by merging and reprocessing individual datasets from the Food and Agriculture Organization (FAO) and data from IPCC.</a:t>
                  </a:r>
                  <a:endParaRPr sz="1300" dirty="0">
                    <a:solidFill>
                      <a:schemeClr val="lt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4" name="Google Shape;256;p21">
                  <a:extLst>
                    <a:ext uri="{FF2B5EF4-FFF2-40B4-BE49-F238E27FC236}">
                      <a16:creationId xmlns:a16="http://schemas.microsoft.com/office/drawing/2014/main" id="{FD0588E3-96EB-4022-2896-AC2CC2467C6F}"/>
                    </a:ext>
                  </a:extLst>
                </p:cNvPr>
                <p:cNvSpPr txBox="1"/>
                <p:nvPr/>
              </p:nvSpPr>
              <p:spPr>
                <a:xfrm>
                  <a:off x="2736750" y="1031275"/>
                  <a:ext cx="4323900" cy="32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 b="1" dirty="0">
                      <a:solidFill>
                        <a:schemeClr val="lt2"/>
                      </a:solidFill>
                      <a:latin typeface="Playfair Display"/>
                      <a:ea typeface="Playfair Display"/>
                      <a:cs typeface="Playfair Display"/>
                      <a:sym typeface="Playfair Display"/>
                    </a:rPr>
                    <a:t>Kaggle</a:t>
                  </a:r>
                  <a:endParaRPr sz="1700" b="1" dirty="0">
                    <a:solidFill>
                      <a:schemeClr val="lt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endParaRPr>
                </a:p>
              </p:txBody>
            </p:sp>
          </p:grpSp>
        </p:grpSp>
        <p:sp>
          <p:nvSpPr>
            <p:cNvPr id="20" name="Google Shape;257;p21">
              <a:extLst>
                <a:ext uri="{FF2B5EF4-FFF2-40B4-BE49-F238E27FC236}">
                  <a16:creationId xmlns:a16="http://schemas.microsoft.com/office/drawing/2014/main" id="{2E8263B9-AD49-CE83-A1EE-050597FE8490}"/>
                </a:ext>
              </a:extLst>
            </p:cNvPr>
            <p:cNvSpPr/>
            <p:nvPr/>
          </p:nvSpPr>
          <p:spPr>
            <a:xfrm>
              <a:off x="1613550" y="934500"/>
              <a:ext cx="1123200" cy="1123200"/>
            </a:xfrm>
            <a:prstGeom prst="ellipse">
              <a:avLst/>
            </a:prstGeom>
            <a:solidFill>
              <a:srgbClr val="F9F7F2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0A07FD0-40B3-69AB-7A59-9EBAEBEA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493" y="3397515"/>
            <a:ext cx="777307" cy="243861"/>
          </a:xfrm>
          <a:prstGeom prst="rect">
            <a:avLst/>
          </a:prstGeom>
        </p:spPr>
      </p:pic>
      <p:pic>
        <p:nvPicPr>
          <p:cNvPr id="30" name="Graphic 29" descr="Statistics outline">
            <a:extLst>
              <a:ext uri="{FF2B5EF4-FFF2-40B4-BE49-F238E27FC236}">
                <a16:creationId xmlns:a16="http://schemas.microsoft.com/office/drawing/2014/main" id="{27CFF24C-82FD-DE10-125D-6BACED932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3246" y="1442809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70" name="Google Shape;170;p19"/>
          <p:cNvSpPr/>
          <p:nvPr/>
        </p:nvSpPr>
        <p:spPr>
          <a:xfrm rot="-2700000">
            <a:off x="1632119" y="1495988"/>
            <a:ext cx="879924" cy="87992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9"/>
          <p:cNvSpPr/>
          <p:nvPr/>
        </p:nvSpPr>
        <p:spPr>
          <a:xfrm rot="-2700000">
            <a:off x="3305780" y="2707813"/>
            <a:ext cx="879924" cy="87992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/>
          <p:nvPr/>
        </p:nvSpPr>
        <p:spPr>
          <a:xfrm rot="-2700000">
            <a:off x="4958280" y="1477388"/>
            <a:ext cx="879924" cy="87992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/>
          <p:nvPr/>
        </p:nvSpPr>
        <p:spPr>
          <a:xfrm rot="-2700000">
            <a:off x="6752011" y="2707792"/>
            <a:ext cx="879924" cy="87992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19"/>
          <p:cNvGrpSpPr/>
          <p:nvPr/>
        </p:nvGrpSpPr>
        <p:grpSpPr>
          <a:xfrm>
            <a:off x="1316900" y="2732225"/>
            <a:ext cx="1552700" cy="1037900"/>
            <a:chOff x="1316900" y="2732225"/>
            <a:chExt cx="1552700" cy="1037900"/>
          </a:xfrm>
        </p:grpSpPr>
        <p:sp>
          <p:nvSpPr>
            <p:cNvPr id="191" name="Google Shape;191;p19"/>
            <p:cNvSpPr txBox="1"/>
            <p:nvPr/>
          </p:nvSpPr>
          <p:spPr>
            <a:xfrm>
              <a:off x="1317100" y="2732225"/>
              <a:ext cx="15525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Rows &amp; Col</a:t>
              </a:r>
              <a:endParaRPr sz="1700" b="1" dirty="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1316900" y="3099625"/>
              <a:ext cx="15525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  <a:t>7k rows &amp; 31 columns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3" name="Google Shape;193;p19"/>
          <p:cNvGrpSpPr/>
          <p:nvPr/>
        </p:nvGrpSpPr>
        <p:grpSpPr>
          <a:xfrm>
            <a:off x="2969600" y="1295150"/>
            <a:ext cx="1552500" cy="1037900"/>
            <a:chOff x="2969600" y="1295150"/>
            <a:chExt cx="1552500" cy="1037900"/>
          </a:xfrm>
        </p:grpSpPr>
        <p:sp>
          <p:nvSpPr>
            <p:cNvPr id="194" name="Google Shape;194;p19"/>
            <p:cNvSpPr txBox="1"/>
            <p:nvPr/>
          </p:nvSpPr>
          <p:spPr>
            <a:xfrm>
              <a:off x="2969600" y="1295150"/>
              <a:ext cx="15525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Areas</a:t>
              </a:r>
              <a:endParaRPr sz="1700" b="1" dirty="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95" name="Google Shape;195;p19"/>
            <p:cNvSpPr txBox="1"/>
            <p:nvPr/>
          </p:nvSpPr>
          <p:spPr>
            <a:xfrm>
              <a:off x="2969600" y="1662550"/>
              <a:ext cx="15525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  <a:t>192 countries &amp; 38 territories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6" name="Google Shape;196;p19"/>
          <p:cNvGrpSpPr/>
          <p:nvPr/>
        </p:nvGrpSpPr>
        <p:grpSpPr>
          <a:xfrm>
            <a:off x="6274382" y="1295150"/>
            <a:ext cx="1827818" cy="1152799"/>
            <a:chOff x="6274386" y="1295150"/>
            <a:chExt cx="1552714" cy="1152799"/>
          </a:xfrm>
        </p:grpSpPr>
        <p:sp>
          <p:nvSpPr>
            <p:cNvPr id="197" name="Google Shape;197;p19"/>
            <p:cNvSpPr txBox="1"/>
            <p:nvPr/>
          </p:nvSpPr>
          <p:spPr>
            <a:xfrm>
              <a:off x="6274600" y="1295150"/>
              <a:ext cx="15525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CO2 Emission factors</a:t>
              </a:r>
              <a:endParaRPr sz="1700" b="1" dirty="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98" name="Google Shape;198;p19"/>
            <p:cNvSpPr txBox="1"/>
            <p:nvPr/>
          </p:nvSpPr>
          <p:spPr>
            <a:xfrm>
              <a:off x="6274386" y="1935950"/>
              <a:ext cx="1552500" cy="511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  <a:t>21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9" name="Google Shape;199;p19"/>
          <p:cNvGrpSpPr/>
          <p:nvPr/>
        </p:nvGrpSpPr>
        <p:grpSpPr>
          <a:xfrm>
            <a:off x="4621925" y="2732225"/>
            <a:ext cx="1552700" cy="1037900"/>
            <a:chOff x="4621925" y="2732225"/>
            <a:chExt cx="1552700" cy="1037900"/>
          </a:xfrm>
        </p:grpSpPr>
        <p:sp>
          <p:nvSpPr>
            <p:cNvPr id="200" name="Google Shape;200;p19"/>
            <p:cNvSpPr txBox="1"/>
            <p:nvPr/>
          </p:nvSpPr>
          <p:spPr>
            <a:xfrm>
              <a:off x="4622125" y="2732225"/>
              <a:ext cx="15525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Years</a:t>
              </a:r>
              <a:endParaRPr sz="1700" b="1" dirty="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01" name="Google Shape;201;p19"/>
            <p:cNvSpPr txBox="1"/>
            <p:nvPr/>
          </p:nvSpPr>
          <p:spPr>
            <a:xfrm>
              <a:off x="4621925" y="3099625"/>
              <a:ext cx="15525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  <a:t>31</a:t>
              </a:r>
              <a:b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  <a:t>(1990-2020)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" name="Graphic 4" descr="Globe outline">
            <a:extLst>
              <a:ext uri="{FF2B5EF4-FFF2-40B4-BE49-F238E27FC236}">
                <a16:creationId xmlns:a16="http://schemas.microsoft.com/office/drawing/2014/main" id="{24ECAFD8-466C-D701-FC4A-10B0DCE2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1266" y="2782029"/>
            <a:ext cx="629313" cy="629313"/>
          </a:xfrm>
          <a:prstGeom prst="rect">
            <a:avLst/>
          </a:prstGeom>
        </p:spPr>
      </p:pic>
      <p:pic>
        <p:nvPicPr>
          <p:cNvPr id="7" name="Graphic 6" descr="Table outline">
            <a:extLst>
              <a:ext uri="{FF2B5EF4-FFF2-40B4-BE49-F238E27FC236}">
                <a16:creationId xmlns:a16="http://schemas.microsoft.com/office/drawing/2014/main" id="{A7F507DF-95AF-D658-32DA-E4B693480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0413" y="1662550"/>
            <a:ext cx="629313" cy="629313"/>
          </a:xfrm>
          <a:prstGeom prst="rect">
            <a:avLst/>
          </a:prstGeom>
        </p:spPr>
      </p:pic>
      <p:pic>
        <p:nvPicPr>
          <p:cNvPr id="9" name="Graphic 8" descr="Daily calendar outline">
            <a:extLst>
              <a:ext uri="{FF2B5EF4-FFF2-40B4-BE49-F238E27FC236}">
                <a16:creationId xmlns:a16="http://schemas.microsoft.com/office/drawing/2014/main" id="{6961F857-1C13-BD2C-5F44-47BA7810F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4030" y="1611805"/>
            <a:ext cx="648290" cy="648290"/>
          </a:xfrm>
          <a:prstGeom prst="rect">
            <a:avLst/>
          </a:prstGeom>
        </p:spPr>
      </p:pic>
      <p:pic>
        <p:nvPicPr>
          <p:cNvPr id="11" name="Graphic 10" descr="Checkbox Checked outline">
            <a:extLst>
              <a:ext uri="{FF2B5EF4-FFF2-40B4-BE49-F238E27FC236}">
                <a16:creationId xmlns:a16="http://schemas.microsoft.com/office/drawing/2014/main" id="{1B6C0809-0CE6-B055-D62A-788CEFD8D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8164" y="2871341"/>
            <a:ext cx="583015" cy="583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6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employed for the analysis</a:t>
            </a:r>
            <a:endParaRPr dirty="0"/>
          </a:p>
        </p:txBody>
      </p:sp>
      <p:sp>
        <p:nvSpPr>
          <p:cNvPr id="660" name="Google Shape;660;p36"/>
          <p:cNvSpPr txBox="1"/>
          <p:nvPr/>
        </p:nvSpPr>
        <p:spPr>
          <a:xfrm>
            <a:off x="1838463" y="3814050"/>
            <a:ext cx="2080200" cy="44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Matplotlib</a:t>
            </a:r>
            <a:endParaRPr sz="1700" b="1" dirty="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1" name="Google Shape;661;p36"/>
          <p:cNvSpPr txBox="1"/>
          <p:nvPr/>
        </p:nvSpPr>
        <p:spPr>
          <a:xfrm>
            <a:off x="5345363" y="1258000"/>
            <a:ext cx="2080200" cy="44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Numpy</a:t>
            </a:r>
            <a:endParaRPr sz="1700" b="1" dirty="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5345363" y="3814050"/>
            <a:ext cx="2080200" cy="44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Seaborn</a:t>
            </a:r>
            <a:endParaRPr sz="1700" b="1" dirty="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838463" y="1258000"/>
            <a:ext cx="2080200" cy="44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Pandas</a:t>
            </a:r>
            <a:endParaRPr sz="1700" b="1" dirty="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64" name="Google Shape;664;p36"/>
          <p:cNvCxnSpPr>
            <a:cxnSpLocks/>
            <a:stCxn id="660" idx="3"/>
          </p:cNvCxnSpPr>
          <p:nvPr/>
        </p:nvCxnSpPr>
        <p:spPr>
          <a:xfrm>
            <a:off x="3918663" y="4035750"/>
            <a:ext cx="3663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36"/>
          <p:cNvCxnSpPr>
            <a:cxnSpLocks/>
            <a:endCxn id="661" idx="1"/>
          </p:cNvCxnSpPr>
          <p:nvPr/>
        </p:nvCxnSpPr>
        <p:spPr>
          <a:xfrm>
            <a:off x="4978975" y="1479722"/>
            <a:ext cx="366300" cy="600"/>
          </a:xfrm>
          <a:prstGeom prst="bentConnector3">
            <a:avLst>
              <a:gd name="adj1" fmla="val 50012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36"/>
          <p:cNvCxnSpPr>
            <a:cxnSpLocks/>
          </p:cNvCxnSpPr>
          <p:nvPr/>
        </p:nvCxnSpPr>
        <p:spPr>
          <a:xfrm rot="10800000">
            <a:off x="2842440" y="1701400"/>
            <a:ext cx="0" cy="715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36"/>
          <p:cNvCxnSpPr>
            <a:cxnSpLocks/>
          </p:cNvCxnSpPr>
          <p:nvPr/>
        </p:nvCxnSpPr>
        <p:spPr>
          <a:xfrm>
            <a:off x="6385463" y="3125054"/>
            <a:ext cx="0" cy="715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8EE2D05-0E9B-BA8E-922E-E9DDBF4D5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696" y="2421408"/>
            <a:ext cx="785734" cy="365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F2F4FB-26BE-DD92-A5E1-C28D480AD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353" y="3840554"/>
            <a:ext cx="783593" cy="424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321842-6841-3093-0923-3ADC4B6F1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008" y="2969600"/>
            <a:ext cx="922277" cy="265246"/>
          </a:xfrm>
          <a:prstGeom prst="rect">
            <a:avLst/>
          </a:prstGeom>
        </p:spPr>
      </p:pic>
      <p:pic>
        <p:nvPicPr>
          <p:cNvPr id="1026" name="Picture 2" descr="NumPy logo refresh · Issue #37 · numpy/numpy.org · GitHub">
            <a:extLst>
              <a:ext uri="{FF2B5EF4-FFF2-40B4-BE49-F238E27FC236}">
                <a16:creationId xmlns:a16="http://schemas.microsoft.com/office/drawing/2014/main" id="{990CE51D-A21F-158C-0A93-3DEE6275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49" y="1194342"/>
            <a:ext cx="583800" cy="5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9669A-75F0-752B-BB04-867E2C895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021" y="2094384"/>
            <a:ext cx="1684166" cy="1272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586">
          <a:extLst>
            <a:ext uri="{FF2B5EF4-FFF2-40B4-BE49-F238E27FC236}">
              <a16:creationId xmlns:a16="http://schemas.microsoft.com/office/drawing/2014/main" id="{F16D022C-E9D1-944D-7802-0C47A3090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>
            <a:extLst>
              <a:ext uri="{FF2B5EF4-FFF2-40B4-BE49-F238E27FC236}">
                <a16:creationId xmlns:a16="http://schemas.microsoft.com/office/drawing/2014/main" id="{260B9FC0-78D4-41AA-0BB9-13BDA8BDFA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Observations</a:t>
            </a:r>
            <a:endParaRPr dirty="0"/>
          </a:p>
        </p:txBody>
      </p:sp>
      <p:grpSp>
        <p:nvGrpSpPr>
          <p:cNvPr id="604" name="Google Shape;604;p34">
            <a:extLst>
              <a:ext uri="{FF2B5EF4-FFF2-40B4-BE49-F238E27FC236}">
                <a16:creationId xmlns:a16="http://schemas.microsoft.com/office/drawing/2014/main" id="{7B40E887-35D9-04CB-D4B4-D1B8884D4028}"/>
              </a:ext>
            </a:extLst>
          </p:cNvPr>
          <p:cNvGrpSpPr/>
          <p:nvPr/>
        </p:nvGrpSpPr>
        <p:grpSpPr>
          <a:xfrm>
            <a:off x="1489279" y="3550059"/>
            <a:ext cx="1872412" cy="1231491"/>
            <a:chOff x="1182254" y="3379988"/>
            <a:chExt cx="1872412" cy="1114142"/>
          </a:xfrm>
        </p:grpSpPr>
        <p:sp>
          <p:nvSpPr>
            <p:cNvPr id="607" name="Google Shape;607;p34">
              <a:extLst>
                <a:ext uri="{FF2B5EF4-FFF2-40B4-BE49-F238E27FC236}">
                  <a16:creationId xmlns:a16="http://schemas.microsoft.com/office/drawing/2014/main" id="{8222C34B-6262-9D63-AED0-B7992F0B05B2}"/>
                </a:ext>
              </a:extLst>
            </p:cNvPr>
            <p:cNvSpPr txBox="1"/>
            <p:nvPr/>
          </p:nvSpPr>
          <p:spPr>
            <a:xfrm>
              <a:off x="1182254" y="3828730"/>
              <a:ext cx="1872412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latin typeface="Montserrat"/>
                  <a:ea typeface="Montserrat"/>
                  <a:cs typeface="Montserrat"/>
                  <a:sym typeface="Montserrat"/>
                </a:rPr>
                <a:t>O</a:t>
              </a:r>
              <a:r>
                <a:rPr lang="en" sz="1100" dirty="0">
                  <a:latin typeface="Montserrat"/>
                  <a:ea typeface="Montserrat"/>
                  <a:cs typeface="Montserrat"/>
                  <a:sym typeface="Montserrat"/>
                </a:rPr>
                <a:t>f the total CO2 emissions are from Asia</a:t>
              </a:r>
              <a:endParaRPr sz="11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8" name="Google Shape;608;p34">
              <a:extLst>
                <a:ext uri="{FF2B5EF4-FFF2-40B4-BE49-F238E27FC236}">
                  <a16:creationId xmlns:a16="http://schemas.microsoft.com/office/drawing/2014/main" id="{3ACC02BC-48BA-2A65-B019-4893A17102B0}"/>
                </a:ext>
              </a:extLst>
            </p:cNvPr>
            <p:cNvSpPr txBox="1"/>
            <p:nvPr/>
          </p:nvSpPr>
          <p:spPr>
            <a:xfrm>
              <a:off x="1182254" y="3379988"/>
              <a:ext cx="1872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2800" b="1" dirty="0">
                  <a:solidFill>
                    <a:schemeClr val="accent5"/>
                  </a:solidFill>
                  <a:latin typeface="Playfair Display"/>
                  <a:sym typeface="Playfair Display"/>
                </a:rPr>
                <a:t>~50%</a:t>
              </a:r>
              <a:endParaRPr sz="2800" b="1" dirty="0">
                <a:solidFill>
                  <a:schemeClr val="accent5"/>
                </a:solidFill>
                <a:latin typeface="Playfair Display"/>
                <a:sym typeface="Playfair Display"/>
              </a:endParaRPr>
            </a:p>
          </p:txBody>
        </p:sp>
      </p:grpSp>
      <p:grpSp>
        <p:nvGrpSpPr>
          <p:cNvPr id="13" name="Google Shape;604;p34">
            <a:extLst>
              <a:ext uri="{FF2B5EF4-FFF2-40B4-BE49-F238E27FC236}">
                <a16:creationId xmlns:a16="http://schemas.microsoft.com/office/drawing/2014/main" id="{BCCC1006-DF3F-440C-5BF3-8713CE00E6B5}"/>
              </a:ext>
            </a:extLst>
          </p:cNvPr>
          <p:cNvGrpSpPr/>
          <p:nvPr/>
        </p:nvGrpSpPr>
        <p:grpSpPr>
          <a:xfrm>
            <a:off x="5782309" y="3550059"/>
            <a:ext cx="1872412" cy="1231491"/>
            <a:chOff x="1182254" y="3379988"/>
            <a:chExt cx="1872412" cy="1114142"/>
          </a:xfrm>
        </p:grpSpPr>
        <p:sp>
          <p:nvSpPr>
            <p:cNvPr id="14" name="Google Shape;607;p34">
              <a:extLst>
                <a:ext uri="{FF2B5EF4-FFF2-40B4-BE49-F238E27FC236}">
                  <a16:creationId xmlns:a16="http://schemas.microsoft.com/office/drawing/2014/main" id="{0D1E30A9-1BB2-F843-117F-E45C9CA71F32}"/>
                </a:ext>
              </a:extLst>
            </p:cNvPr>
            <p:cNvSpPr txBox="1"/>
            <p:nvPr/>
          </p:nvSpPr>
          <p:spPr>
            <a:xfrm>
              <a:off x="1182254" y="3828730"/>
              <a:ext cx="1872412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latin typeface="Montserrat"/>
                  <a:ea typeface="Montserrat"/>
                  <a:cs typeface="Montserrat"/>
                  <a:sym typeface="Montserrat"/>
                </a:rPr>
                <a:t>Of the total CO2 emissions are caused by Agri-Food System Related Practices</a:t>
              </a:r>
            </a:p>
          </p:txBody>
        </p:sp>
        <p:sp>
          <p:nvSpPr>
            <p:cNvPr id="15" name="Google Shape;608;p34">
              <a:extLst>
                <a:ext uri="{FF2B5EF4-FFF2-40B4-BE49-F238E27FC236}">
                  <a16:creationId xmlns:a16="http://schemas.microsoft.com/office/drawing/2014/main" id="{53EC4D1B-FC42-C97A-CE69-C5DC378CECA3}"/>
                </a:ext>
              </a:extLst>
            </p:cNvPr>
            <p:cNvSpPr txBox="1"/>
            <p:nvPr/>
          </p:nvSpPr>
          <p:spPr>
            <a:xfrm>
              <a:off x="1182254" y="3379988"/>
              <a:ext cx="1872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2800" b="1" dirty="0">
                  <a:solidFill>
                    <a:schemeClr val="accent5"/>
                  </a:solidFill>
                  <a:latin typeface="Playfair Display"/>
                  <a:sym typeface="Playfair Display"/>
                </a:rPr>
                <a:t>~56%</a:t>
              </a:r>
              <a:endParaRPr sz="2800" b="1" dirty="0">
                <a:solidFill>
                  <a:schemeClr val="accent5"/>
                </a:solidFill>
                <a:latin typeface="Playfair Display"/>
                <a:sym typeface="Playfair Display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DB4ACE-BF0F-77EF-CC37-8CB704BB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995" y="1358205"/>
            <a:ext cx="2646428" cy="2039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E1D64-F3C2-8645-FBD4-76B5EBEAF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77" y="1284390"/>
            <a:ext cx="2409409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586">
          <a:extLst>
            <a:ext uri="{FF2B5EF4-FFF2-40B4-BE49-F238E27FC236}">
              <a16:creationId xmlns:a16="http://schemas.microsoft.com/office/drawing/2014/main" id="{3E754950-D11F-C1E3-FB38-91A045193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>
            <a:extLst>
              <a:ext uri="{FF2B5EF4-FFF2-40B4-BE49-F238E27FC236}">
                <a16:creationId xmlns:a16="http://schemas.microsoft.com/office/drawing/2014/main" id="{CEAF5D47-E2FB-B390-F318-ACB5BE30D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Observations</a:t>
            </a:r>
            <a:endParaRPr dirty="0"/>
          </a:p>
        </p:txBody>
      </p:sp>
      <p:sp>
        <p:nvSpPr>
          <p:cNvPr id="607" name="Google Shape;607;p34">
            <a:extLst>
              <a:ext uri="{FF2B5EF4-FFF2-40B4-BE49-F238E27FC236}">
                <a16:creationId xmlns:a16="http://schemas.microsoft.com/office/drawing/2014/main" id="{725C5B60-5D97-3817-47EB-CA5A046563E7}"/>
              </a:ext>
            </a:extLst>
          </p:cNvPr>
          <p:cNvSpPr txBox="1"/>
          <p:nvPr/>
        </p:nvSpPr>
        <p:spPr>
          <a:xfrm>
            <a:off x="1278610" y="4034060"/>
            <a:ext cx="2022857" cy="823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Total </a:t>
            </a:r>
            <a:r>
              <a:rPr lang="en" sz="1100" dirty="0">
                <a:latin typeface="Montserrat"/>
                <a:ea typeface="Montserrat"/>
                <a:cs typeface="Montserrat"/>
                <a:sym typeface="Montserrat"/>
              </a:rPr>
              <a:t>CO2 emissions and Urban population show the same upward trend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607;p34">
            <a:extLst>
              <a:ext uri="{FF2B5EF4-FFF2-40B4-BE49-F238E27FC236}">
                <a16:creationId xmlns:a16="http://schemas.microsoft.com/office/drawing/2014/main" id="{14982A4B-6907-12F4-9DB4-1FF0CA4429A2}"/>
              </a:ext>
            </a:extLst>
          </p:cNvPr>
          <p:cNvSpPr txBox="1"/>
          <p:nvPr/>
        </p:nvSpPr>
        <p:spPr>
          <a:xfrm>
            <a:off x="5594888" y="4034060"/>
            <a:ext cx="2456481" cy="73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The average temperature has increased by 1.5 degrees Celsius compared to pre-industrial time (FAO: base year 1961)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AC3D7-9ED0-A337-0CCE-542C8AC7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46" y="1242322"/>
            <a:ext cx="3871295" cy="24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31F998-F066-2E4A-4784-1DE4627BF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60" y="1242322"/>
            <a:ext cx="3800340" cy="24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2"/>
        </a:solidFill>
        <a:effectLst/>
      </p:bgPr>
    </p:bg>
    <p:spTree>
      <p:nvGrpSpPr>
        <p:cNvPr id="1" name="Shape 586">
          <a:extLst>
            <a:ext uri="{FF2B5EF4-FFF2-40B4-BE49-F238E27FC236}">
              <a16:creationId xmlns:a16="http://schemas.microsoft.com/office/drawing/2014/main" id="{DBE0E6F0-6B22-2B48-B089-21AFA52CF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>
            <a:extLst>
              <a:ext uri="{FF2B5EF4-FFF2-40B4-BE49-F238E27FC236}">
                <a16:creationId xmlns:a16="http://schemas.microsoft.com/office/drawing/2014/main" id="{77AA15EF-5E0B-5D86-702B-558851E0A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222700" cy="5727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Climate Equation: CO₂, Population, and Temperature Shifts</a:t>
            </a:r>
          </a:p>
        </p:txBody>
      </p:sp>
      <p:sp>
        <p:nvSpPr>
          <p:cNvPr id="3" name="Google Shape;607;p34">
            <a:extLst>
              <a:ext uri="{FF2B5EF4-FFF2-40B4-BE49-F238E27FC236}">
                <a16:creationId xmlns:a16="http://schemas.microsoft.com/office/drawing/2014/main" id="{57055221-1A15-AC36-8CC4-C3E6BF09EBC3}"/>
              </a:ext>
            </a:extLst>
          </p:cNvPr>
          <p:cNvSpPr txBox="1"/>
          <p:nvPr/>
        </p:nvSpPr>
        <p:spPr>
          <a:xfrm>
            <a:off x="5164504" y="1360109"/>
            <a:ext cx="3369896" cy="305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/>
                </a:solidFill>
                <a:latin typeface="Playfair Display"/>
                <a:sym typeface="Montserrat"/>
              </a:rPr>
              <a:t>Strong Correlation: </a:t>
            </a:r>
            <a:r>
              <a:rPr lang="en-US" sz="1100" dirty="0">
                <a:solidFill>
                  <a:srgbClr val="324A00"/>
                </a:solidFill>
                <a:latin typeface="Montserrat"/>
                <a:sym typeface="Montserrat"/>
              </a:rPr>
              <a:t>Over time, global CO₂ emissions and temperature rise together.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/>
                </a:solidFill>
                <a:latin typeface="Playfair Display"/>
                <a:sym typeface="Montserrat"/>
              </a:rPr>
              <a:t>Population Influence: </a:t>
            </a:r>
            <a:r>
              <a:rPr lang="en-US" sz="1100" dirty="0">
                <a:solidFill>
                  <a:srgbClr val="324A00"/>
                </a:solidFill>
                <a:latin typeface="Montserrat"/>
                <a:sym typeface="Montserrat"/>
              </a:rPr>
              <a:t>More people mean more emissions, mainly from food production.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/>
                </a:solidFill>
                <a:latin typeface="Playfair Display"/>
                <a:sym typeface="Montserrat"/>
              </a:rPr>
              <a:t>Urbanization &amp; Temperature: </a:t>
            </a:r>
            <a:r>
              <a:rPr lang="en-US" sz="1100" dirty="0">
                <a:solidFill>
                  <a:srgbClr val="324A00"/>
                </a:solidFill>
                <a:latin typeface="Montserrat"/>
                <a:sym typeface="Montserrat"/>
              </a:rPr>
              <a:t>Growing populations and rising temperatures are strongly linked.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FFCE34-EE86-DCEA-667C-A566816F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934279"/>
            <a:ext cx="3938749" cy="390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543726"/>
      </p:ext>
    </p:extLst>
  </p:cSld>
  <p:clrMapOvr>
    <a:masterClrMapping/>
  </p:clrMapOvr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6087</TotalTime>
  <Words>719</Words>
  <Application>Microsoft Office PowerPoint</Application>
  <PresentationFormat>On-screen Show (16:9)</PresentationFormat>
  <Paragraphs>123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Anaheim</vt:lpstr>
      <vt:lpstr>Playfair Display Medium</vt:lpstr>
      <vt:lpstr>Montserrat</vt:lpstr>
      <vt:lpstr>Montserrat Medium</vt:lpstr>
      <vt:lpstr>Quicksand</vt:lpstr>
      <vt:lpstr>Playfair Display</vt:lpstr>
      <vt:lpstr>Sustainable Agriculture Project Proposal by Slidesgo</vt:lpstr>
      <vt:lpstr>1_Sustainable Agriculture Project Proposal by Slidesgo</vt:lpstr>
      <vt:lpstr>Cultivating Change: Data Insights on Agrifood Emissions</vt:lpstr>
      <vt:lpstr>The team</vt:lpstr>
      <vt:lpstr>Introduction</vt:lpstr>
      <vt:lpstr>Data source</vt:lpstr>
      <vt:lpstr>Dataset</vt:lpstr>
      <vt:lpstr>Tools employed for the analysis</vt:lpstr>
      <vt:lpstr>General Observations</vt:lpstr>
      <vt:lpstr>General Observations</vt:lpstr>
      <vt:lpstr>The Climate Equation: CO₂, Population, and Temperature Shifts</vt:lpstr>
      <vt:lpstr>Largest &amp; Lowest CO2 Emitters</vt:lpstr>
      <vt:lpstr>Top &amp; Bottom CO2 Emission Factors</vt:lpstr>
      <vt:lpstr>Importance of Forestland</vt:lpstr>
      <vt:lpstr>Tracking Fire-Related Emissions: Patterns and Variability Over the Years</vt:lpstr>
      <vt:lpstr>Learning from those who bring the change</vt:lpstr>
      <vt:lpstr>Overcoming Barriers to CO₂ Reduction in Agrifood</vt:lpstr>
      <vt:lpstr>Thank you!</vt:lpstr>
      <vt:lpstr>ANNEX</vt:lpstr>
      <vt:lpstr>Agri-food CO2 Emissions</vt:lpstr>
      <vt:lpstr>10 most and least populated Areas</vt:lpstr>
      <vt:lpstr>Overcoming Barriers to CO₂ Reduction in Agrifood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Danai</dc:creator>
  <cp:lastModifiedBy>VERNADAKI Danai</cp:lastModifiedBy>
  <cp:revision>22</cp:revision>
  <dcterms:modified xsi:type="dcterms:W3CDTF">2025-02-03T16:40:33Z</dcterms:modified>
</cp:coreProperties>
</file>